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75" r:id="rId3"/>
    <p:sldId id="265" r:id="rId4"/>
    <p:sldId id="303" r:id="rId5"/>
    <p:sldId id="304" r:id="rId6"/>
    <p:sldId id="264" r:id="rId7"/>
    <p:sldId id="278" r:id="rId8"/>
    <p:sldId id="279" r:id="rId9"/>
    <p:sldId id="291" r:id="rId10"/>
    <p:sldId id="273" r:id="rId11"/>
    <p:sldId id="268" r:id="rId12"/>
    <p:sldId id="272" r:id="rId13"/>
    <p:sldId id="295" r:id="rId14"/>
    <p:sldId id="292" r:id="rId15"/>
    <p:sldId id="294" r:id="rId16"/>
    <p:sldId id="290" r:id="rId17"/>
    <p:sldId id="289" r:id="rId18"/>
    <p:sldId id="298" r:id="rId19"/>
    <p:sldId id="281" r:id="rId20"/>
    <p:sldId id="271" r:id="rId21"/>
    <p:sldId id="276" r:id="rId22"/>
    <p:sldId id="287" r:id="rId23"/>
    <p:sldId id="296" r:id="rId24"/>
    <p:sldId id="297" r:id="rId25"/>
    <p:sldId id="286" r:id="rId26"/>
    <p:sldId id="301" r:id="rId27"/>
    <p:sldId id="302" r:id="rId2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>
      <p:cViewPr varScale="1">
        <p:scale>
          <a:sx n="102" d="100"/>
          <a:sy n="102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avokotni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Pravokotni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Pravokotni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Pravokotni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Pravokotni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jeni pravokotni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jeni pravokotni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avokotni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otni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95D50B-B42C-410A-B2D2-48CB862B2D04}" type="datetimeFigureOut">
              <a:rPr lang="sl-SI" smtClean="0"/>
              <a:pPr/>
              <a:t>18.2.2020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sl-SI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CBD6BAE-C5C7-4B08-BC6E-677FAC8F0E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D50B-B42C-410A-B2D2-48CB862B2D04}" type="datetimeFigureOut">
              <a:rPr lang="sl-SI" smtClean="0"/>
              <a:pPr/>
              <a:t>18.2.2020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6BAE-C5C7-4B08-BC6E-677FAC8F0E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D50B-B42C-410A-B2D2-48CB862B2D04}" type="datetimeFigureOut">
              <a:rPr lang="sl-SI" smtClean="0"/>
              <a:pPr/>
              <a:t>18.2.2020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6BAE-C5C7-4B08-BC6E-677FAC8F0E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D50B-B42C-410A-B2D2-48CB862B2D04}" type="datetimeFigureOut">
              <a:rPr lang="sl-SI" smtClean="0"/>
              <a:pPr/>
              <a:t>18.2.2020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6BAE-C5C7-4B08-BC6E-677FAC8F0E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D50B-B42C-410A-B2D2-48CB862B2D04}" type="datetimeFigureOut">
              <a:rPr lang="sl-SI" smtClean="0"/>
              <a:pPr/>
              <a:t>18.2.2020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6BAE-C5C7-4B08-BC6E-677FAC8F0E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D50B-B42C-410A-B2D2-48CB862B2D04}" type="datetimeFigureOut">
              <a:rPr lang="sl-SI" smtClean="0"/>
              <a:pPr/>
              <a:t>18.2.2020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6BAE-C5C7-4B08-BC6E-677FAC8F0E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6" name="Ograda datum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95D50B-B42C-410A-B2D2-48CB862B2D04}" type="datetimeFigureOut">
              <a:rPr lang="sl-SI" smtClean="0"/>
              <a:pPr/>
              <a:t>18.2.2020</a:t>
            </a:fld>
            <a:endParaRPr lang="sl-SI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CBD6BAE-C5C7-4B08-BC6E-677FAC8F0E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8" name="Ograda no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95D50B-B42C-410A-B2D2-48CB862B2D04}" type="datetimeFigureOut">
              <a:rPr lang="sl-SI" smtClean="0"/>
              <a:pPr/>
              <a:t>18.2.2020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CBD6BAE-C5C7-4B08-BC6E-677FAC8F0E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D50B-B42C-410A-B2D2-48CB862B2D04}" type="datetimeFigureOut">
              <a:rPr lang="sl-SI" smtClean="0"/>
              <a:pPr/>
              <a:t>18.2.2020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6BAE-C5C7-4B08-BC6E-677FAC8F0E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D50B-B42C-410A-B2D2-48CB862B2D04}" type="datetimeFigureOut">
              <a:rPr lang="sl-SI" smtClean="0"/>
              <a:pPr/>
              <a:t>18.2.2020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6BAE-C5C7-4B08-BC6E-677FAC8F0E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D50B-B42C-410A-B2D2-48CB862B2D04}" type="datetimeFigureOut">
              <a:rPr lang="sl-SI" smtClean="0"/>
              <a:pPr/>
              <a:t>18.2.2020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6BAE-C5C7-4B08-BC6E-677FAC8F0E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avokotni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avokotni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Pravokotni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Pravokotni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avokotni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jeni pravokotni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jeni pravokotni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Pravokotni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Pravokotni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Pravokotni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Pravokotni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avokotni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Pravokotni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95D50B-B42C-410A-B2D2-48CB862B2D04}" type="datetimeFigureOut">
              <a:rPr lang="sl-SI" smtClean="0"/>
              <a:pPr/>
              <a:t>18.2.2020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sl-SI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CBD6BAE-C5C7-4B08-BC6E-677FAC8F0E7B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8064896" cy="2304256"/>
          </a:xfrm>
        </p:spPr>
        <p:txBody>
          <a:bodyPr>
            <a:noAutofit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                                    </a:t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                              </a:t>
            </a:r>
            <a:br>
              <a:rPr lang="sl-SI" dirty="0" smtClean="0"/>
            </a:br>
            <a:r>
              <a:rPr lang="sl-SI" dirty="0" smtClean="0"/>
              <a:t>DOMAČE NA(D)LOGE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5445224"/>
            <a:ext cx="8458200" cy="914400"/>
          </a:xfrm>
        </p:spPr>
        <p:txBody>
          <a:bodyPr/>
          <a:lstStyle/>
          <a:p>
            <a:pPr lvl="2"/>
            <a:r>
              <a:rPr lang="sl-SI" dirty="0" smtClean="0"/>
              <a:t>			</a:t>
            </a:r>
            <a:r>
              <a:rPr lang="sl-SI" dirty="0" smtClean="0">
                <a:solidFill>
                  <a:srgbClr val="C00000"/>
                </a:solidFill>
              </a:rPr>
              <a:t>Jasna Kokalj, uni.dipl. soc.ped.</a:t>
            </a:r>
            <a:endParaRPr lang="sl-SI" dirty="0">
              <a:solidFill>
                <a:srgbClr val="C00000"/>
              </a:solidFill>
            </a:endParaRPr>
          </a:p>
        </p:txBody>
      </p:sp>
      <p:pic>
        <p:nvPicPr>
          <p:cNvPr id="40962" name="Picture 2" descr="http://developmentallearningcenter.org/wp-content/uploads/2011/09/preschool-children-playing-clip-art-i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395536" y="0"/>
            <a:ext cx="8172400" cy="1844824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flipV="1">
            <a:off x="3563888" y="2708920"/>
            <a:ext cx="792088" cy="79208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7219528" cy="5688632"/>
          </a:xfrm>
        </p:spPr>
        <p:txBody>
          <a:bodyPr>
            <a:normAutofit/>
          </a:bodyPr>
          <a:lstStyle/>
          <a:p>
            <a:pPr>
              <a:buNone/>
            </a:pPr>
            <a:endParaRPr lang="sl-SI" b="1" dirty="0" smtClean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r>
              <a:rPr lang="sl-SI" dirty="0" smtClean="0"/>
              <a:t> </a:t>
            </a:r>
            <a:r>
              <a:rPr lang="sl-SI" sz="2000" dirty="0" smtClean="0"/>
              <a:t>isto mesto v istem prostoru</a:t>
            </a:r>
          </a:p>
          <a:p>
            <a:pPr>
              <a:lnSpc>
                <a:spcPct val="150000"/>
              </a:lnSpc>
            </a:pPr>
            <a:r>
              <a:rPr lang="sl-SI" sz="2000" dirty="0" smtClean="0"/>
              <a:t>urejenost prostora in delovne površine</a:t>
            </a:r>
          </a:p>
          <a:p>
            <a:pPr>
              <a:lnSpc>
                <a:spcPct val="150000"/>
              </a:lnSpc>
            </a:pPr>
            <a:r>
              <a:rPr lang="sl-SI" sz="2000" dirty="0" smtClean="0"/>
              <a:t>izključitev motečih dejavnikov</a:t>
            </a:r>
          </a:p>
          <a:p>
            <a:pPr>
              <a:lnSpc>
                <a:spcPct val="150000"/>
              </a:lnSpc>
            </a:pPr>
            <a:r>
              <a:rPr lang="sl-SI" sz="2000" dirty="0" smtClean="0"/>
              <a:t>primerna temperatura</a:t>
            </a:r>
          </a:p>
          <a:p>
            <a:pPr>
              <a:lnSpc>
                <a:spcPct val="150000"/>
              </a:lnSpc>
            </a:pPr>
            <a:r>
              <a:rPr lang="sl-SI" sz="2000" dirty="0" smtClean="0"/>
              <a:t>svetloba</a:t>
            </a:r>
          </a:p>
          <a:p>
            <a:pPr>
              <a:lnSpc>
                <a:spcPct val="150000"/>
              </a:lnSpc>
            </a:pPr>
            <a:r>
              <a:rPr lang="sl-SI" sz="2000" dirty="0" smtClean="0"/>
              <a:t>zvok</a:t>
            </a:r>
          </a:p>
        </p:txBody>
      </p:sp>
      <p:sp>
        <p:nvSpPr>
          <p:cNvPr id="4" name="Pravokotnik 3"/>
          <p:cNvSpPr/>
          <p:nvPr/>
        </p:nvSpPr>
        <p:spPr>
          <a:xfrm>
            <a:off x="755576" y="1124744"/>
            <a:ext cx="6056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b="1" dirty="0" smtClean="0">
                <a:solidFill>
                  <a:srgbClr val="002060"/>
                </a:solidFill>
              </a:rPr>
              <a:t>Učenje in domače naloge - KJE?</a:t>
            </a:r>
            <a:endParaRPr lang="sl-SI" sz="2800" dirty="0">
              <a:solidFill>
                <a:srgbClr val="002060"/>
              </a:solidFill>
            </a:endParaRPr>
          </a:p>
        </p:txBody>
      </p:sp>
      <p:pic>
        <p:nvPicPr>
          <p:cNvPr id="5" name="Picture 2" descr="http://os-sesvetska-sela-zg.skole.hr/upload/os-sesvetska-sela-zg/images/static3/1253/Image/ucenj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005064"/>
            <a:ext cx="2841500" cy="2636912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 flipV="1">
            <a:off x="5292080" y="4005064"/>
            <a:ext cx="3600400" cy="244827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Rezultat iskanja slik za urejena šolska mi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628800"/>
            <a:ext cx="2330624" cy="2330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sl-SI" sz="2800" b="1" dirty="0" smtClean="0">
                <a:solidFill>
                  <a:srgbClr val="002060"/>
                </a:solidFill>
              </a:rPr>
              <a:t>TEST ZA STARŠE, UČITELJE, ODRASLE</a:t>
            </a:r>
            <a:endParaRPr lang="sl-SI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sz="2400" dirty="0" smtClean="0"/>
              <a:t>60 sekund, v tem času preštejte števila od 0 do 39... </a:t>
            </a:r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r>
              <a:rPr lang="sl-SI" dirty="0" smtClean="0"/>
              <a:t>		</a:t>
            </a:r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r>
              <a:rPr lang="sl-SI" sz="1800" dirty="0" smtClean="0"/>
              <a:t>				Povprečni rezultat je 20.</a:t>
            </a:r>
            <a:endParaRPr lang="sl-SI" sz="18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331640" y="2492896"/>
          <a:ext cx="6048672" cy="3423773"/>
        </p:xfrm>
        <a:graphic>
          <a:graphicData uri="http://schemas.openxmlformats.org/drawingml/2006/table">
            <a:tbl>
              <a:tblPr/>
              <a:tblGrid>
                <a:gridCol w="8640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95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sl-S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latin typeface="Calibri"/>
                          <a:ea typeface="Calibri"/>
                          <a:cs typeface="Times New Roman"/>
                        </a:rPr>
                        <a:t>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sl-S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sl-S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5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3200" dirty="0"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  <a:endParaRPr lang="sl-SI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sl-SI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4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  <a:endParaRPr lang="sl-SI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8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sl-SI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sl-S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3200"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endParaRPr lang="sl-SI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3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40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sl-SI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latin typeface="Calibri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sl-SI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endParaRPr lang="sl-SI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32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sl-SI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5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sl-S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32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sl-SI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  <a:endParaRPr lang="sl-S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4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200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sl-S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200" dirty="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sl-S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056784" cy="850106"/>
          </a:xfrm>
        </p:spPr>
        <p:txBody>
          <a:bodyPr>
            <a:normAutofit/>
          </a:bodyPr>
          <a:lstStyle/>
          <a:p>
            <a:r>
              <a:rPr lang="sl-SI" sz="2800" b="1" dirty="0" smtClean="0">
                <a:solidFill>
                  <a:srgbClr val="002060"/>
                </a:solidFill>
                <a:latin typeface="+mn-lt"/>
              </a:rPr>
              <a:t>Učenje in domače naloge - KDAJ?</a:t>
            </a:r>
            <a:endParaRPr lang="sl-SI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88840"/>
            <a:ext cx="7113984" cy="4325112"/>
          </a:xfrm>
        </p:spPr>
        <p:txBody>
          <a:bodyPr/>
          <a:lstStyle/>
          <a:p>
            <a:pPr>
              <a:buNone/>
            </a:pPr>
            <a:endParaRPr lang="sl-SI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l-SI" sz="2000" dirty="0" smtClean="0"/>
              <a:t>ugotoviti najprimernejši čas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l-SI" sz="2000" dirty="0" smtClean="0"/>
              <a:t>vzpostaviti rutino: stalnost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l-SI" sz="2000" dirty="0" smtClean="0"/>
              <a:t>aktivni odmori ( po potrebi)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l-SI" sz="2000" dirty="0" smtClean="0"/>
              <a:t>prosti čas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l-SI" sz="2000" dirty="0" smtClean="0"/>
              <a:t>urnik učenja (dnevni, tedenski)</a:t>
            </a:r>
          </a:p>
          <a:p>
            <a:pPr>
              <a:buNone/>
            </a:pPr>
            <a:endParaRPr lang="sl-SI" dirty="0" smtClean="0"/>
          </a:p>
        </p:txBody>
      </p:sp>
      <p:pic>
        <p:nvPicPr>
          <p:cNvPr id="30722" name="Picture 2" descr="http://blog.newsystemsthinking.com/wp-content/uploads/Time-to-Lear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7635" y="4498453"/>
            <a:ext cx="2366365" cy="2359547"/>
          </a:xfrm>
          <a:prstGeom prst="rect">
            <a:avLst/>
          </a:prstGeom>
          <a:noFill/>
        </p:spPr>
      </p:pic>
      <p:pic>
        <p:nvPicPr>
          <p:cNvPr id="19458" name="Picture 2" descr="https://scontent.flju1-1.fna.fbcdn.net/v/t1.15752-9/84679746_116895286426178_5950722384548855808_n.jpg?_nc_cat=101&amp;_nc_ohc=3M4zfrA-2osAX9MzX5c&amp;_nc_ht=scontent.flju1-1.fna&amp;oh=f86c44592db071630d22f94959529826&amp;oe=5EC20B2A"/>
          <p:cNvPicPr>
            <a:picLocks noChangeAspect="1" noChangeArrowheads="1"/>
          </p:cNvPicPr>
          <p:nvPr/>
        </p:nvPicPr>
        <p:blipFill>
          <a:blip r:embed="rId3" cstate="print"/>
          <a:srcRect t="4562" b="8758"/>
          <a:stretch>
            <a:fillRect/>
          </a:stretch>
        </p:blipFill>
        <p:spPr bwMode="auto">
          <a:xfrm>
            <a:off x="7020272" y="1268760"/>
            <a:ext cx="202685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66800"/>
          </a:xfrm>
        </p:spPr>
        <p:txBody>
          <a:bodyPr/>
          <a:lstStyle/>
          <a:p>
            <a:r>
              <a:rPr lang="sl-SI" b="1" dirty="0" smtClean="0">
                <a:solidFill>
                  <a:srgbClr val="002060"/>
                </a:solidFill>
              </a:rPr>
              <a:t>Učenje in domače naloge –kako?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sl-SI" dirty="0" smtClean="0"/>
              <a:t> </a:t>
            </a:r>
            <a:r>
              <a:rPr lang="sl-SI" sz="2400" dirty="0" smtClean="0"/>
              <a:t>če je potrebno si pomagamo s strukturo</a:t>
            </a:r>
          </a:p>
          <a:p>
            <a:pPr>
              <a:lnSpc>
                <a:spcPct val="150000"/>
              </a:lnSpc>
              <a:buNone/>
            </a:pPr>
            <a:r>
              <a:rPr lang="sl-SI" sz="2400" dirty="0" smtClean="0"/>
              <a:t>      in organizacijo ( v nadaljevanju)</a:t>
            </a:r>
          </a:p>
          <a:p>
            <a:pPr>
              <a:lnSpc>
                <a:spcPct val="150000"/>
              </a:lnSpc>
              <a:buNone/>
            </a:pPr>
            <a:endParaRPr lang="sl-SI" sz="2400" dirty="0" smtClean="0"/>
          </a:p>
          <a:p>
            <a:pPr>
              <a:lnSpc>
                <a:spcPct val="150000"/>
              </a:lnSpc>
            </a:pPr>
            <a:r>
              <a:rPr lang="sl-SI" sz="2400" dirty="0" smtClean="0"/>
              <a:t>  </a:t>
            </a:r>
            <a:r>
              <a:rPr lang="pl-PL" sz="2400" dirty="0" smtClean="0"/>
              <a:t>knjige, zapiski, miselni vzorci, vprašanja ...</a:t>
            </a:r>
          </a:p>
          <a:p>
            <a:pPr>
              <a:lnSpc>
                <a:spcPct val="150000"/>
              </a:lnSpc>
              <a:buNone/>
            </a:pPr>
            <a:endParaRPr lang="sl-SI" sz="2400" dirty="0" smtClean="0"/>
          </a:p>
          <a:p>
            <a:pPr>
              <a:lnSpc>
                <a:spcPct val="150000"/>
              </a:lnSpc>
            </a:pPr>
            <a:r>
              <a:rPr lang="sl-SI" sz="2400" dirty="0" smtClean="0"/>
              <a:t>branje, zapisovanje, poslušanje, izpisovanje, glasno ponavljanje, poročanje o naučeni snovi, interaktivne vaje na spletu, izdelova miselnih vzorcev, kartic za učenje, asociacije.</a:t>
            </a:r>
          </a:p>
          <a:p>
            <a:endParaRPr lang="sl-SI" dirty="0"/>
          </a:p>
        </p:txBody>
      </p:sp>
      <p:pic>
        <p:nvPicPr>
          <p:cNvPr id="1026" name="Picture 2" descr="Rezultat iskanja slik za kartice za učenj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801200">
            <a:off x="6976267" y="952725"/>
            <a:ext cx="1368152" cy="2432270"/>
          </a:xfrm>
          <a:prstGeom prst="rect">
            <a:avLst/>
          </a:prstGeom>
          <a:noFill/>
        </p:spPr>
      </p:pic>
      <p:pic>
        <p:nvPicPr>
          <p:cNvPr id="18434" name="Picture 2" descr="Rezultat iskanja slik za domača naloga 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1640" y="2636912"/>
            <a:ext cx="2202360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26276" t="8787" r="28055" b="9072"/>
          <a:stretch>
            <a:fillRect/>
          </a:stretch>
        </p:blipFill>
        <p:spPr bwMode="auto">
          <a:xfrm>
            <a:off x="3419872" y="980728"/>
            <a:ext cx="5328592" cy="5544616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084168" y="2060848"/>
            <a:ext cx="216024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Rectangle 3"/>
          <p:cNvSpPr/>
          <p:nvPr/>
        </p:nvSpPr>
        <p:spPr>
          <a:xfrm>
            <a:off x="5364088" y="4365104"/>
            <a:ext cx="3600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Rectangle 4"/>
          <p:cNvSpPr/>
          <p:nvPr/>
        </p:nvSpPr>
        <p:spPr>
          <a:xfrm>
            <a:off x="6084168" y="2204864"/>
            <a:ext cx="216024" cy="720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Rectangle 5"/>
          <p:cNvSpPr/>
          <p:nvPr/>
        </p:nvSpPr>
        <p:spPr>
          <a:xfrm>
            <a:off x="7308304" y="4293096"/>
            <a:ext cx="360040" cy="2160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5940152" y="5085184"/>
            <a:ext cx="360040" cy="2160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Rectangle 7"/>
          <p:cNvSpPr/>
          <p:nvPr/>
        </p:nvSpPr>
        <p:spPr>
          <a:xfrm>
            <a:off x="3851920" y="5733256"/>
            <a:ext cx="360040" cy="2160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323528" y="90872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MESEČNI  URNIK</a:t>
            </a:r>
            <a:endParaRPr lang="sl-SI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26851" t="13800" r="27797" b="8705"/>
          <a:stretch>
            <a:fillRect/>
          </a:stretch>
        </p:blipFill>
        <p:spPr bwMode="auto">
          <a:xfrm>
            <a:off x="1619672" y="548680"/>
            <a:ext cx="590465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995936" y="3933056"/>
            <a:ext cx="2880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Rectangle 3"/>
          <p:cNvSpPr/>
          <p:nvPr/>
        </p:nvSpPr>
        <p:spPr>
          <a:xfrm>
            <a:off x="4644008" y="1844824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Rectangle 4"/>
          <p:cNvSpPr/>
          <p:nvPr/>
        </p:nvSpPr>
        <p:spPr>
          <a:xfrm>
            <a:off x="3059832" y="3933056"/>
            <a:ext cx="2880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Rectangle 5"/>
          <p:cNvSpPr/>
          <p:nvPr/>
        </p:nvSpPr>
        <p:spPr>
          <a:xfrm>
            <a:off x="4932040" y="3933056"/>
            <a:ext cx="2880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5796136" y="3933056"/>
            <a:ext cx="2880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Rectangle 7"/>
          <p:cNvSpPr/>
          <p:nvPr/>
        </p:nvSpPr>
        <p:spPr>
          <a:xfrm>
            <a:off x="6660232" y="3933056"/>
            <a:ext cx="2880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Rectangle 8"/>
          <p:cNvSpPr/>
          <p:nvPr/>
        </p:nvSpPr>
        <p:spPr>
          <a:xfrm>
            <a:off x="6660232" y="6093296"/>
            <a:ext cx="2880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Rectangle 9"/>
          <p:cNvSpPr/>
          <p:nvPr/>
        </p:nvSpPr>
        <p:spPr>
          <a:xfrm>
            <a:off x="5724128" y="6093296"/>
            <a:ext cx="2880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Rectangle 10"/>
          <p:cNvSpPr/>
          <p:nvPr/>
        </p:nvSpPr>
        <p:spPr>
          <a:xfrm>
            <a:off x="4860032" y="6093296"/>
            <a:ext cx="2880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Rectangle 11"/>
          <p:cNvSpPr/>
          <p:nvPr/>
        </p:nvSpPr>
        <p:spPr>
          <a:xfrm>
            <a:off x="3995936" y="6093296"/>
            <a:ext cx="2880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3059832" y="6093296"/>
            <a:ext cx="2880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4644008" y="1988840"/>
            <a:ext cx="288032" cy="720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Rectangle 14"/>
          <p:cNvSpPr/>
          <p:nvPr/>
        </p:nvSpPr>
        <p:spPr>
          <a:xfrm>
            <a:off x="3059832" y="4725144"/>
            <a:ext cx="360040" cy="144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3923928" y="4725144"/>
            <a:ext cx="360040" cy="144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Rectangle 16"/>
          <p:cNvSpPr/>
          <p:nvPr/>
        </p:nvSpPr>
        <p:spPr>
          <a:xfrm>
            <a:off x="4788024" y="4725144"/>
            <a:ext cx="360040" cy="144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Rectangle 17"/>
          <p:cNvSpPr/>
          <p:nvPr/>
        </p:nvSpPr>
        <p:spPr>
          <a:xfrm>
            <a:off x="5724128" y="4725144"/>
            <a:ext cx="360040" cy="144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Rectangle 18"/>
          <p:cNvSpPr/>
          <p:nvPr/>
        </p:nvSpPr>
        <p:spPr>
          <a:xfrm>
            <a:off x="6588224" y="4725144"/>
            <a:ext cx="360040" cy="144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Rectangle 19"/>
          <p:cNvSpPr/>
          <p:nvPr/>
        </p:nvSpPr>
        <p:spPr>
          <a:xfrm>
            <a:off x="4644008" y="2564904"/>
            <a:ext cx="279648" cy="803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Rectangle 20"/>
          <p:cNvSpPr/>
          <p:nvPr/>
        </p:nvSpPr>
        <p:spPr>
          <a:xfrm>
            <a:off x="3059832" y="4221088"/>
            <a:ext cx="360040" cy="152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Rectangle 21"/>
          <p:cNvSpPr/>
          <p:nvPr/>
        </p:nvSpPr>
        <p:spPr>
          <a:xfrm>
            <a:off x="5724128" y="4221088"/>
            <a:ext cx="360040" cy="152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Rectangle 22"/>
          <p:cNvSpPr/>
          <p:nvPr/>
        </p:nvSpPr>
        <p:spPr>
          <a:xfrm>
            <a:off x="3995936" y="4437112"/>
            <a:ext cx="360040" cy="152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Rectangle 23"/>
          <p:cNvSpPr/>
          <p:nvPr/>
        </p:nvSpPr>
        <p:spPr>
          <a:xfrm>
            <a:off x="4788024" y="4437112"/>
            <a:ext cx="360040" cy="152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5" name="Rectangle 24"/>
          <p:cNvSpPr/>
          <p:nvPr/>
        </p:nvSpPr>
        <p:spPr>
          <a:xfrm>
            <a:off x="4644008" y="2852936"/>
            <a:ext cx="288032" cy="8039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6" name="Rectangle 25"/>
          <p:cNvSpPr/>
          <p:nvPr/>
        </p:nvSpPr>
        <p:spPr>
          <a:xfrm flipH="1" flipV="1">
            <a:off x="3059832" y="4437112"/>
            <a:ext cx="360040" cy="1440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Rectangle 26"/>
          <p:cNvSpPr/>
          <p:nvPr/>
        </p:nvSpPr>
        <p:spPr>
          <a:xfrm>
            <a:off x="4788024" y="5013176"/>
            <a:ext cx="360040" cy="1440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8" name="Rectangle 27"/>
          <p:cNvSpPr/>
          <p:nvPr/>
        </p:nvSpPr>
        <p:spPr>
          <a:xfrm>
            <a:off x="6588224" y="4437112"/>
            <a:ext cx="360040" cy="152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9" name="Rectangle 28"/>
          <p:cNvSpPr/>
          <p:nvPr/>
        </p:nvSpPr>
        <p:spPr>
          <a:xfrm>
            <a:off x="4644008" y="2420888"/>
            <a:ext cx="288032" cy="8039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0" name="Rectangle 29"/>
          <p:cNvSpPr/>
          <p:nvPr/>
        </p:nvSpPr>
        <p:spPr>
          <a:xfrm>
            <a:off x="3059832" y="5301208"/>
            <a:ext cx="360040" cy="152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1" name="Rectangle 30"/>
          <p:cNvSpPr/>
          <p:nvPr/>
        </p:nvSpPr>
        <p:spPr>
          <a:xfrm>
            <a:off x="3059832" y="5013176"/>
            <a:ext cx="360040" cy="152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2" name="Rectangle 31"/>
          <p:cNvSpPr/>
          <p:nvPr/>
        </p:nvSpPr>
        <p:spPr>
          <a:xfrm>
            <a:off x="3923928" y="5013176"/>
            <a:ext cx="360040" cy="152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3" name="Rectangle 32"/>
          <p:cNvSpPr/>
          <p:nvPr/>
        </p:nvSpPr>
        <p:spPr>
          <a:xfrm>
            <a:off x="3923928" y="5301208"/>
            <a:ext cx="360040" cy="152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6" name="Rectangle 35"/>
          <p:cNvSpPr/>
          <p:nvPr/>
        </p:nvSpPr>
        <p:spPr>
          <a:xfrm>
            <a:off x="4788024" y="5301208"/>
            <a:ext cx="360040" cy="152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7" name="Rectangle 36"/>
          <p:cNvSpPr/>
          <p:nvPr/>
        </p:nvSpPr>
        <p:spPr>
          <a:xfrm>
            <a:off x="6588224" y="5013176"/>
            <a:ext cx="360040" cy="152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8" name="Rectangle 37"/>
          <p:cNvSpPr/>
          <p:nvPr/>
        </p:nvSpPr>
        <p:spPr>
          <a:xfrm>
            <a:off x="6588224" y="5301208"/>
            <a:ext cx="360040" cy="152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9" name="Rectangle 38"/>
          <p:cNvSpPr/>
          <p:nvPr/>
        </p:nvSpPr>
        <p:spPr>
          <a:xfrm>
            <a:off x="6588224" y="5589240"/>
            <a:ext cx="360040" cy="152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0" name="Rectangle 39"/>
          <p:cNvSpPr/>
          <p:nvPr/>
        </p:nvSpPr>
        <p:spPr>
          <a:xfrm>
            <a:off x="4788024" y="5589240"/>
            <a:ext cx="360040" cy="1440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1" name="Rectangle 40"/>
          <p:cNvSpPr/>
          <p:nvPr/>
        </p:nvSpPr>
        <p:spPr>
          <a:xfrm>
            <a:off x="5724128" y="4509120"/>
            <a:ext cx="360040" cy="1440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2" name="Rectangle 41"/>
          <p:cNvSpPr/>
          <p:nvPr/>
        </p:nvSpPr>
        <p:spPr>
          <a:xfrm>
            <a:off x="3995936" y="4149080"/>
            <a:ext cx="360040" cy="144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3" name="Rectangle 42"/>
          <p:cNvSpPr/>
          <p:nvPr/>
        </p:nvSpPr>
        <p:spPr>
          <a:xfrm>
            <a:off x="4860032" y="4221088"/>
            <a:ext cx="360040" cy="144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4" name="Rectangle 43"/>
          <p:cNvSpPr/>
          <p:nvPr/>
        </p:nvSpPr>
        <p:spPr>
          <a:xfrm>
            <a:off x="6588224" y="4221088"/>
            <a:ext cx="360040" cy="144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5" name="Rectangle 44"/>
          <p:cNvSpPr/>
          <p:nvPr/>
        </p:nvSpPr>
        <p:spPr>
          <a:xfrm>
            <a:off x="5796136" y="5013176"/>
            <a:ext cx="360040" cy="152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6" name="Rectangle 45"/>
          <p:cNvSpPr/>
          <p:nvPr/>
        </p:nvSpPr>
        <p:spPr>
          <a:xfrm>
            <a:off x="5796136" y="5301208"/>
            <a:ext cx="360040" cy="152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7" name="Rectangle 46"/>
          <p:cNvSpPr/>
          <p:nvPr/>
        </p:nvSpPr>
        <p:spPr>
          <a:xfrm>
            <a:off x="4644008" y="2132856"/>
            <a:ext cx="288032" cy="803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0" name="Rectangle 49"/>
          <p:cNvSpPr/>
          <p:nvPr/>
        </p:nvSpPr>
        <p:spPr>
          <a:xfrm>
            <a:off x="5796136" y="5589240"/>
            <a:ext cx="36004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1" name="Rectangle 50"/>
          <p:cNvSpPr/>
          <p:nvPr/>
        </p:nvSpPr>
        <p:spPr>
          <a:xfrm>
            <a:off x="4788024" y="5805264"/>
            <a:ext cx="36004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2" name="Rectangle 51"/>
          <p:cNvSpPr/>
          <p:nvPr/>
        </p:nvSpPr>
        <p:spPr>
          <a:xfrm>
            <a:off x="3923928" y="5805264"/>
            <a:ext cx="36004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3" name="Rectangle 52"/>
          <p:cNvSpPr/>
          <p:nvPr/>
        </p:nvSpPr>
        <p:spPr>
          <a:xfrm>
            <a:off x="3059832" y="5589240"/>
            <a:ext cx="36004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4" name="Rectangle 53"/>
          <p:cNvSpPr/>
          <p:nvPr/>
        </p:nvSpPr>
        <p:spPr>
          <a:xfrm>
            <a:off x="3923928" y="5589240"/>
            <a:ext cx="36004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5" name="Rectangle 54"/>
          <p:cNvSpPr/>
          <p:nvPr/>
        </p:nvSpPr>
        <p:spPr>
          <a:xfrm>
            <a:off x="4644008" y="2276872"/>
            <a:ext cx="288032" cy="803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6" name="Rectangle 55"/>
          <p:cNvSpPr/>
          <p:nvPr/>
        </p:nvSpPr>
        <p:spPr>
          <a:xfrm>
            <a:off x="3059832" y="5805264"/>
            <a:ext cx="360040" cy="152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7" name="Rectangle 56"/>
          <p:cNvSpPr/>
          <p:nvPr/>
        </p:nvSpPr>
        <p:spPr>
          <a:xfrm>
            <a:off x="5796136" y="5805264"/>
            <a:ext cx="360040" cy="152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8" name="Rectangle 57"/>
          <p:cNvSpPr/>
          <p:nvPr/>
        </p:nvSpPr>
        <p:spPr>
          <a:xfrm>
            <a:off x="6588224" y="5805264"/>
            <a:ext cx="360040" cy="152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9" name="TextBox 58"/>
          <p:cNvSpPr txBox="1"/>
          <p:nvPr/>
        </p:nvSpPr>
        <p:spPr>
          <a:xfrm>
            <a:off x="179512" y="692696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DNEVNI</a:t>
            </a:r>
          </a:p>
          <a:p>
            <a:endParaRPr lang="sl-SI" dirty="0" smtClean="0"/>
          </a:p>
          <a:p>
            <a:r>
              <a:rPr lang="sl-SI" dirty="0" smtClean="0"/>
              <a:t>URNIK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28121" t="19469" r="29600" b="10903"/>
          <a:stretch>
            <a:fillRect/>
          </a:stretch>
        </p:blipFill>
        <p:spPr bwMode="auto">
          <a:xfrm>
            <a:off x="3347864" y="1174257"/>
            <a:ext cx="5514401" cy="522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1560" y="69269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KORAKI K USPEŠNEMU REŠEVANJU NALOG</a:t>
            </a:r>
            <a:endParaRPr lang="sl-SI" dirty="0"/>
          </a:p>
        </p:txBody>
      </p:sp>
      <p:sp>
        <p:nvSpPr>
          <p:cNvPr id="4" name="Smiley Face 3"/>
          <p:cNvSpPr/>
          <p:nvPr/>
        </p:nvSpPr>
        <p:spPr>
          <a:xfrm>
            <a:off x="6105064" y="2840226"/>
            <a:ext cx="288032" cy="28803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Smiley Face 5"/>
          <p:cNvSpPr/>
          <p:nvPr/>
        </p:nvSpPr>
        <p:spPr>
          <a:xfrm>
            <a:off x="6105064" y="2420888"/>
            <a:ext cx="288032" cy="28803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Smiley Face 6"/>
          <p:cNvSpPr/>
          <p:nvPr/>
        </p:nvSpPr>
        <p:spPr>
          <a:xfrm>
            <a:off x="6105064" y="3194731"/>
            <a:ext cx="288032" cy="28803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Smiley Face 7"/>
          <p:cNvSpPr/>
          <p:nvPr/>
        </p:nvSpPr>
        <p:spPr>
          <a:xfrm>
            <a:off x="6156716" y="3642197"/>
            <a:ext cx="288032" cy="28803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Smiley Face 8"/>
          <p:cNvSpPr/>
          <p:nvPr/>
        </p:nvSpPr>
        <p:spPr>
          <a:xfrm>
            <a:off x="6180659" y="4048603"/>
            <a:ext cx="288032" cy="28803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Smiley Face 9"/>
          <p:cNvSpPr/>
          <p:nvPr/>
        </p:nvSpPr>
        <p:spPr>
          <a:xfrm>
            <a:off x="6180659" y="4455009"/>
            <a:ext cx="288032" cy="28803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179512" y="1412776"/>
            <a:ext cx="266429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600" dirty="0" smtClean="0"/>
              <a:t>PRIPRAVIM PROSTOR</a:t>
            </a:r>
            <a:endParaRPr lang="sl-SI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1916832"/>
            <a:ext cx="266429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600" dirty="0" smtClean="0"/>
              <a:t>ODSTRANIM MOTEČE DEJAVNIKE</a:t>
            </a:r>
            <a:endParaRPr lang="sl-SI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2636912"/>
            <a:ext cx="266429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600" dirty="0" smtClean="0"/>
              <a:t>PRIPRAVIM TORBO, SE USEDEM ZA MIZO</a:t>
            </a:r>
            <a:endParaRPr lang="sl-SI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2" y="3429000"/>
            <a:ext cx="266429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600" dirty="0" smtClean="0"/>
              <a:t>POGLEDAM V BELEŽKO</a:t>
            </a:r>
            <a:endParaRPr lang="sl-SI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79512" y="4005064"/>
            <a:ext cx="266429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600" dirty="0" smtClean="0"/>
              <a:t>NAREDIM NAČRT</a:t>
            </a:r>
            <a:endParaRPr lang="sl-SI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4509120"/>
            <a:ext cx="266429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600" dirty="0" smtClean="0"/>
              <a:t>PRIPRAVIM PRIPOMOČKE</a:t>
            </a:r>
            <a:endParaRPr lang="sl-SI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79512" y="5301208"/>
            <a:ext cx="266429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600" dirty="0" smtClean="0"/>
              <a:t>REŠIM NALOGO</a:t>
            </a:r>
            <a:endParaRPr lang="sl-SI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79512" y="5877272"/>
            <a:ext cx="26642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600" dirty="0" smtClean="0"/>
              <a:t>NAREDIM</a:t>
            </a:r>
            <a:r>
              <a:rPr lang="sl-SI" dirty="0" smtClean="0"/>
              <a:t> √ ali </a:t>
            </a:r>
            <a:r>
              <a:rPr lang="sl-SI" dirty="0" smtClean="0">
                <a:sym typeface="Wingdings" pitchFamily="2" charset="2"/>
              </a:rPr>
              <a:t></a:t>
            </a:r>
            <a:endParaRPr lang="sl-SI" dirty="0"/>
          </a:p>
        </p:txBody>
      </p:sp>
      <p:sp>
        <p:nvSpPr>
          <p:cNvPr id="19" name="TextBox 18"/>
          <p:cNvSpPr txBox="1"/>
          <p:nvPr/>
        </p:nvSpPr>
        <p:spPr>
          <a:xfrm>
            <a:off x="2843808" y="1412776"/>
            <a:ext cx="2880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√</a:t>
            </a:r>
            <a:endParaRPr lang="sl-SI" dirty="0"/>
          </a:p>
        </p:txBody>
      </p:sp>
      <p:sp>
        <p:nvSpPr>
          <p:cNvPr id="20" name="TextBox 19"/>
          <p:cNvSpPr txBox="1"/>
          <p:nvPr/>
        </p:nvSpPr>
        <p:spPr>
          <a:xfrm>
            <a:off x="2843808" y="1916832"/>
            <a:ext cx="2880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√</a:t>
            </a:r>
            <a:endParaRPr lang="sl-SI" dirty="0"/>
          </a:p>
        </p:txBody>
      </p:sp>
      <p:sp>
        <p:nvSpPr>
          <p:cNvPr id="21" name="TextBox 20"/>
          <p:cNvSpPr txBox="1"/>
          <p:nvPr/>
        </p:nvSpPr>
        <p:spPr>
          <a:xfrm>
            <a:off x="2843808" y="2636912"/>
            <a:ext cx="2880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√</a:t>
            </a:r>
            <a:endParaRPr lang="sl-SI" dirty="0"/>
          </a:p>
        </p:txBody>
      </p:sp>
      <p:sp>
        <p:nvSpPr>
          <p:cNvPr id="22" name="TextBox 21"/>
          <p:cNvSpPr txBox="1"/>
          <p:nvPr/>
        </p:nvSpPr>
        <p:spPr>
          <a:xfrm>
            <a:off x="2843808" y="3429000"/>
            <a:ext cx="2880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23" name="TextBox 22"/>
          <p:cNvSpPr txBox="1"/>
          <p:nvPr/>
        </p:nvSpPr>
        <p:spPr>
          <a:xfrm>
            <a:off x="2843808" y="4005064"/>
            <a:ext cx="2880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24" name="TextBox 23"/>
          <p:cNvSpPr txBox="1"/>
          <p:nvPr/>
        </p:nvSpPr>
        <p:spPr>
          <a:xfrm>
            <a:off x="2843808" y="4509120"/>
            <a:ext cx="2880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25" name="TextBox 24"/>
          <p:cNvSpPr txBox="1"/>
          <p:nvPr/>
        </p:nvSpPr>
        <p:spPr>
          <a:xfrm>
            <a:off x="2843808" y="5301208"/>
            <a:ext cx="2880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26" name="TextBox 25"/>
          <p:cNvSpPr txBox="1"/>
          <p:nvPr/>
        </p:nvSpPr>
        <p:spPr>
          <a:xfrm>
            <a:off x="2843808" y="5877272"/>
            <a:ext cx="2880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611560" y="1052736"/>
          <a:ext cx="8136905" cy="5063283"/>
        </p:xfrm>
        <a:graphic>
          <a:graphicData uri="http://schemas.openxmlformats.org/drawingml/2006/table">
            <a:tbl>
              <a:tblPr/>
              <a:tblGrid>
                <a:gridCol w="14202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016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84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665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6772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700" b="1" dirty="0" smtClean="0">
                          <a:latin typeface="Bookman Old Style"/>
                          <a:ea typeface="Times New Roman"/>
                          <a:cs typeface="Times New Roman"/>
                        </a:rPr>
                        <a:t>ponedeljek    </a:t>
                      </a:r>
                      <a:r>
                        <a:rPr lang="sl-SI" sz="1700" b="1" dirty="0">
                          <a:latin typeface="Bookman Old Style"/>
                          <a:ea typeface="Times New Roman"/>
                          <a:cs typeface="Times New Roman"/>
                        </a:rPr>
                        <a:t>torek      sreda     </a:t>
                      </a:r>
                      <a:r>
                        <a:rPr lang="sl-SI" sz="1700" b="1" dirty="0" smtClean="0">
                          <a:solidFill>
                            <a:srgbClr val="FF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četrtek</a:t>
                      </a:r>
                      <a:r>
                        <a:rPr lang="sl-SI" sz="1700" b="1" dirty="0" smtClean="0">
                          <a:latin typeface="Bookman Old Style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sl-SI" sz="1700" b="1" dirty="0">
                          <a:latin typeface="Bookman Old Style"/>
                          <a:ea typeface="Times New Roman"/>
                          <a:cs typeface="Times New Roman"/>
                        </a:rPr>
                        <a:t>petek        </a:t>
                      </a:r>
                      <a:r>
                        <a:rPr lang="sl-SI" sz="1700" b="1" dirty="0">
                          <a:solidFill>
                            <a:schemeClr val="tx1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sobota</a:t>
                      </a:r>
                      <a:endParaRPr lang="sl-SI" sz="1200" b="1" dirty="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7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l-SI" sz="1700" b="1" dirty="0">
                        <a:latin typeface="Bookman Old Style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700" b="1" dirty="0">
                          <a:latin typeface="Bookman Old Style"/>
                          <a:ea typeface="Times New Roman"/>
                          <a:cs typeface="Times New Roman"/>
                        </a:rPr>
                        <a:t>predmet</a:t>
                      </a:r>
                      <a:endParaRPr lang="sl-SI" sz="1200" b="1" dirty="0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l-SI" sz="1700" b="1" dirty="0">
                        <a:latin typeface="Bookman Old Style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700" b="1" dirty="0">
                          <a:latin typeface="Bookman Old Style"/>
                          <a:ea typeface="Times New Roman"/>
                          <a:cs typeface="Times New Roman"/>
                        </a:rPr>
                        <a:t>kaj moram opraviti</a:t>
                      </a:r>
                      <a:endParaRPr lang="sl-SI" sz="1200" b="1" dirty="0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700" b="1">
                          <a:latin typeface="Bookman Old Style"/>
                          <a:ea typeface="Times New Roman"/>
                          <a:cs typeface="Times New Roman"/>
                        </a:rPr>
                        <a:t>predv.</a:t>
                      </a:r>
                      <a:endParaRPr lang="sl-SI" sz="1200" b="1">
                        <a:latin typeface="Bookman Old Style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700" b="1">
                          <a:latin typeface="Bookman Old Style"/>
                          <a:ea typeface="Times New Roman"/>
                          <a:cs typeface="Times New Roman"/>
                        </a:rPr>
                        <a:t>čas</a:t>
                      </a:r>
                      <a:endParaRPr lang="sl-SI" sz="1200" b="1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700" b="1" dirty="0">
                          <a:latin typeface="Bookman Old Style"/>
                          <a:ea typeface="Times New Roman"/>
                          <a:cs typeface="Times New Roman"/>
                        </a:rPr>
                        <a:t>merjeni</a:t>
                      </a:r>
                      <a:endParaRPr lang="sl-SI" sz="1200" b="1" dirty="0">
                        <a:latin typeface="Bookman Old Style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700" b="1" dirty="0">
                          <a:latin typeface="Bookman Old Style"/>
                          <a:ea typeface="Times New Roman"/>
                          <a:cs typeface="Times New Roman"/>
                        </a:rPr>
                        <a:t>čas</a:t>
                      </a:r>
                      <a:endParaRPr lang="sl-SI" sz="1200" b="1" dirty="0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00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7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slovenščina</a:t>
                      </a:r>
                      <a:endParaRPr lang="sl-SI" sz="17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7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Napiši obnovo</a:t>
                      </a:r>
                      <a:endParaRPr lang="sl-SI" sz="1700" i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7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sl-SI" sz="1700" i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7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sl-SI" sz="1700" i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67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7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matematika</a:t>
                      </a:r>
                      <a:endParaRPr lang="sl-SI" sz="17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7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DZ str.</a:t>
                      </a:r>
                      <a:r>
                        <a:rPr lang="sl-SI" sz="170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56, nal. 8,9</a:t>
                      </a:r>
                      <a:endParaRPr lang="sl-SI" sz="1700" i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7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sl-SI" sz="1700" i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7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endParaRPr lang="sl-SI" sz="1700" i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00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7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angleščina</a:t>
                      </a:r>
                      <a:endParaRPr lang="sl-SI" sz="17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7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Utrjuj nove besede iz slovarčka</a:t>
                      </a:r>
                      <a:endParaRPr lang="sl-SI" sz="17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700" dirty="0" smtClean="0">
                          <a:solidFill>
                            <a:srgbClr val="C0C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sl-SI" sz="1700" dirty="0">
                        <a:solidFill>
                          <a:srgbClr val="C0C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7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sl-SI" sz="17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00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l-SI" sz="17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l-SI" sz="17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l-SI" sz="1700">
                        <a:solidFill>
                          <a:srgbClr val="C0C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l-SI" sz="17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00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l-SI" sz="17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l-SI" sz="17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l-SI" sz="1700" dirty="0">
                        <a:solidFill>
                          <a:srgbClr val="C0C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l-SI" sz="17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7321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Seštej stolpca, vsakega posebej.</a:t>
                      </a:r>
                      <a:endParaRPr lang="sl-SI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700" i="1" dirty="0" smtClean="0">
                          <a:solidFill>
                            <a:schemeClr val="tx1"/>
                          </a:solidFill>
                          <a:highlight>
                            <a:srgbClr val="C0C0C0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</a:t>
                      </a:r>
                      <a:endParaRPr lang="sl-SI" sz="1700" i="1" dirty="0">
                        <a:solidFill>
                          <a:schemeClr val="tx1"/>
                        </a:solidFill>
                        <a:highlight>
                          <a:srgbClr val="C0C0C0"/>
                        </a:highligh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7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</a:t>
                      </a:r>
                      <a:endParaRPr lang="sl-SI" sz="17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74644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Ugotovi ali obstaja razlika!</a:t>
                      </a:r>
                      <a:endParaRPr lang="sl-SI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Spodaj vpiši, od kod ta razlika.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7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+9</a:t>
                      </a:r>
                      <a:endParaRPr lang="sl-SI" sz="12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7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sl-SI" sz="12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0082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7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WC 2x, pogovor</a:t>
                      </a:r>
                      <a:r>
                        <a:rPr lang="sl-SI" sz="1700" i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s sestro</a:t>
                      </a:r>
                      <a:endParaRPr lang="sl-SI" sz="17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Content Placeholder 3" descr="Dnevna_rutina_za_otroke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6579" y="404664"/>
            <a:ext cx="4647421" cy="3096344"/>
          </a:xfrm>
        </p:spPr>
      </p:pic>
      <p:pic>
        <p:nvPicPr>
          <p:cNvPr id="5" name="Picture 4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0106" y="3573016"/>
            <a:ext cx="5113894" cy="3106291"/>
          </a:xfrm>
          <a:prstGeom prst="rect">
            <a:avLst/>
          </a:prstGeom>
        </p:spPr>
      </p:pic>
      <p:pic>
        <p:nvPicPr>
          <p:cNvPr id="6" name="Picture 5" descr="lt1027812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60648"/>
            <a:ext cx="4946131" cy="3808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11560" y="1052736"/>
            <a:ext cx="7498080" cy="54726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l-SI" sz="3600" b="1" dirty="0" smtClean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algn="ctr">
              <a:buNone/>
            </a:pPr>
            <a:r>
              <a:rPr lang="sl-SI" sz="3600" b="1" dirty="0" smtClean="0">
                <a:latin typeface="Times New Roman" pitchFamily="18" charset="0"/>
                <a:cs typeface="Times New Roman" pitchFamily="18" charset="0"/>
              </a:rPr>
              <a:t>47</a:t>
            </a:r>
          </a:p>
          <a:p>
            <a:pPr algn="ctr">
              <a:buNone/>
            </a:pPr>
            <a:r>
              <a:rPr lang="sl-SI" sz="3600" b="1" dirty="0" smtClean="0">
                <a:latin typeface="Times New Roman" pitchFamily="18" charset="0"/>
                <a:cs typeface="Times New Roman" pitchFamily="18" charset="0"/>
              </a:rPr>
              <a:t>316</a:t>
            </a:r>
          </a:p>
          <a:p>
            <a:pPr algn="ctr">
              <a:buNone/>
            </a:pPr>
            <a:r>
              <a:rPr lang="sl-SI" sz="3600" b="1" dirty="0" smtClean="0">
                <a:latin typeface="Times New Roman" pitchFamily="18" charset="0"/>
                <a:cs typeface="Times New Roman" pitchFamily="18" charset="0"/>
              </a:rPr>
              <a:t>5376</a:t>
            </a:r>
          </a:p>
          <a:p>
            <a:pPr algn="ctr">
              <a:buNone/>
            </a:pPr>
            <a:r>
              <a:rPr lang="sl-SI" sz="3600" b="1" dirty="0" smtClean="0">
                <a:latin typeface="Times New Roman" pitchFamily="18" charset="0"/>
                <a:cs typeface="Times New Roman" pitchFamily="18" charset="0"/>
              </a:rPr>
              <a:t>61397</a:t>
            </a:r>
          </a:p>
          <a:p>
            <a:pPr algn="ctr">
              <a:buNone/>
            </a:pPr>
            <a:r>
              <a:rPr lang="sl-SI" sz="3600" b="1" dirty="0" smtClean="0">
                <a:latin typeface="Times New Roman" pitchFamily="18" charset="0"/>
                <a:cs typeface="Times New Roman" pitchFamily="18" charset="0"/>
              </a:rPr>
              <a:t>527594</a:t>
            </a:r>
          </a:p>
          <a:p>
            <a:pPr algn="ctr">
              <a:buNone/>
            </a:pPr>
            <a:r>
              <a:rPr lang="sl-SI" sz="3600" b="1" dirty="0" smtClean="0">
                <a:latin typeface="Times New Roman" pitchFamily="18" charset="0"/>
                <a:cs typeface="Times New Roman" pitchFamily="18" charset="0"/>
              </a:rPr>
              <a:t>4816208</a:t>
            </a:r>
          </a:p>
          <a:p>
            <a:pPr algn="ctr">
              <a:buNone/>
            </a:pPr>
            <a:r>
              <a:rPr lang="sl-SI" sz="3600" b="1" dirty="0" smtClean="0">
                <a:latin typeface="Times New Roman" pitchFamily="18" charset="0"/>
                <a:cs typeface="Times New Roman" pitchFamily="18" charset="0"/>
              </a:rPr>
              <a:t>26495715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6408712" cy="864096"/>
          </a:xfrm>
        </p:spPr>
        <p:txBody>
          <a:bodyPr>
            <a:normAutofit/>
          </a:bodyPr>
          <a:lstStyle/>
          <a:p>
            <a:r>
              <a:rPr lang="sl-SI" sz="2800" b="1" dirty="0" smtClean="0">
                <a:solidFill>
                  <a:srgbClr val="002060"/>
                </a:solidFill>
              </a:rPr>
              <a:t>DOMAČA NALOGA: DA ali NE?</a:t>
            </a:r>
            <a:endParaRPr lang="sl-SI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9685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l-SI" sz="2400" dirty="0" smtClean="0"/>
              <a:t> Učne navade                        delovne navade.</a:t>
            </a:r>
          </a:p>
          <a:p>
            <a:pPr algn="just">
              <a:buNone/>
            </a:pPr>
            <a:r>
              <a:rPr lang="sl-SI" sz="2400" dirty="0" smtClean="0"/>
              <a:t>  </a:t>
            </a:r>
          </a:p>
          <a:p>
            <a:pPr algn="just">
              <a:buNone/>
            </a:pPr>
            <a:r>
              <a:rPr lang="sl-SI" sz="2000" dirty="0" smtClean="0"/>
              <a:t>Snov, ki nas ne zanima, je ne razumemo in nam ni</a:t>
            </a:r>
          </a:p>
          <a:p>
            <a:pPr algn="just">
              <a:buNone/>
            </a:pPr>
            <a:r>
              <a:rPr lang="sl-SI" sz="2000" dirty="0" smtClean="0"/>
              <a:t>pomembna, hitro pozabimo. </a:t>
            </a:r>
          </a:p>
          <a:p>
            <a:pPr algn="just">
              <a:buNone/>
            </a:pPr>
            <a:r>
              <a:rPr lang="sl-SI" sz="2000" dirty="0" smtClean="0"/>
              <a:t>Po 1 uri več kot 50%, po 1 dnevu 70%, po 1 mesecu 80%.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4" name="Picture 3" descr="13867738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789040"/>
            <a:ext cx="5112568" cy="3068960"/>
          </a:xfrm>
          <a:prstGeom prst="rect">
            <a:avLst/>
          </a:prstGeom>
        </p:spPr>
      </p:pic>
      <p:sp>
        <p:nvSpPr>
          <p:cNvPr id="5" name="Left-Right Arrow 4"/>
          <p:cNvSpPr/>
          <p:nvPr/>
        </p:nvSpPr>
        <p:spPr>
          <a:xfrm>
            <a:off x="2483768" y="1700808"/>
            <a:ext cx="1440160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325112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>
                <a:solidFill>
                  <a:schemeClr val="tx2"/>
                </a:solidFill>
              </a:rPr>
              <a:t> </a:t>
            </a:r>
            <a:r>
              <a:rPr lang="sl-SI" sz="2800" dirty="0" smtClean="0">
                <a:solidFill>
                  <a:srgbClr val="00B050"/>
                </a:solidFill>
              </a:rPr>
              <a:t>VIZUALNI ali </a:t>
            </a:r>
            <a:r>
              <a:rPr lang="sl-SI" dirty="0" smtClean="0">
                <a:solidFill>
                  <a:srgbClr val="00B050"/>
                </a:solidFill>
              </a:rPr>
              <a:t> VIDNI </a:t>
            </a:r>
            <a:r>
              <a:rPr lang="sl-SI" sz="2800" dirty="0" smtClean="0">
                <a:solidFill>
                  <a:schemeClr val="tx2"/>
                </a:solidFill>
              </a:rPr>
              <a:t>(35%) : slikovno gradivo        </a:t>
            </a:r>
          </a:p>
          <a:p>
            <a:pPr>
              <a:buNone/>
            </a:pPr>
            <a:r>
              <a:rPr lang="sl-SI" sz="2400" dirty="0" smtClean="0"/>
              <a:t>    </a:t>
            </a:r>
            <a:r>
              <a:rPr lang="sl-SI" sz="2200" dirty="0" smtClean="0"/>
              <a:t>( sličice, grafi, zemljevid, slikovne ponazoritve, video, bralne prosojnice, samolepilni lističi.)</a:t>
            </a:r>
            <a:endParaRPr lang="sl-SI" sz="2400" dirty="0" smtClean="0"/>
          </a:p>
          <a:p>
            <a:endParaRPr lang="sl-SI" sz="2800" dirty="0" smtClean="0"/>
          </a:p>
          <a:p>
            <a:r>
              <a:rPr lang="sl-SI" sz="2800" dirty="0" smtClean="0"/>
              <a:t> </a:t>
            </a:r>
            <a:r>
              <a:rPr lang="sl-SI" sz="2800" dirty="0" smtClean="0">
                <a:solidFill>
                  <a:srgbClr val="00B050"/>
                </a:solidFill>
              </a:rPr>
              <a:t>AVDITIVNI ali SLUŠNI </a:t>
            </a:r>
            <a:r>
              <a:rPr lang="sl-SI" sz="2800" dirty="0" smtClean="0">
                <a:solidFill>
                  <a:schemeClr val="tx2"/>
                </a:solidFill>
              </a:rPr>
              <a:t>(40%): pogovor, predavanje, zvok </a:t>
            </a:r>
            <a:r>
              <a:rPr lang="sl-SI" sz="2200" dirty="0" smtClean="0"/>
              <a:t>( učenje v skupini, poslušam razlago, pesem, glasno ponavljanje, posnamem se na CD).</a:t>
            </a:r>
            <a:endParaRPr lang="sl-SI" sz="2800" dirty="0" smtClean="0"/>
          </a:p>
          <a:p>
            <a:endParaRPr lang="sl-SI" sz="2800" dirty="0" smtClean="0"/>
          </a:p>
          <a:p>
            <a:r>
              <a:rPr lang="sl-SI" sz="2800" dirty="0" smtClean="0">
                <a:solidFill>
                  <a:schemeClr val="tx2"/>
                </a:solidFill>
              </a:rPr>
              <a:t> </a:t>
            </a:r>
            <a:r>
              <a:rPr lang="sl-SI" sz="2800" dirty="0" smtClean="0">
                <a:solidFill>
                  <a:srgbClr val="00B050"/>
                </a:solidFill>
              </a:rPr>
              <a:t>KINESTETIČNI ali GIBALNI </a:t>
            </a:r>
            <a:r>
              <a:rPr lang="sl-SI" sz="2800" dirty="0" smtClean="0">
                <a:solidFill>
                  <a:schemeClr val="tx2"/>
                </a:solidFill>
              </a:rPr>
              <a:t>(25%): ročne spretnosti, gibanje </a:t>
            </a:r>
            <a:r>
              <a:rPr lang="sl-SI" sz="2200" dirty="0" smtClean="0"/>
              <a:t>( bralno ravnilo, bralna puščica, učenje pesmi s pomočjo giba, otipam posamezno lastnost predmeta, samolepilni lističi).</a:t>
            </a:r>
            <a:endParaRPr lang="sl-SI" sz="2800" dirty="0"/>
          </a:p>
        </p:txBody>
      </p:sp>
      <p:pic>
        <p:nvPicPr>
          <p:cNvPr id="4" name="Picture 2" descr="http://www.clipartbest.com/cliparts/pi5/GER/pi5GERei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589240"/>
            <a:ext cx="1080120" cy="1106226"/>
          </a:xfrm>
          <a:prstGeom prst="rect">
            <a:avLst/>
          </a:prstGeom>
          <a:noFill/>
        </p:spPr>
      </p:pic>
      <p:sp>
        <p:nvSpPr>
          <p:cNvPr id="5" name="PoljeZBesedilom 4"/>
          <p:cNvSpPr txBox="1"/>
          <p:nvPr/>
        </p:nvSpPr>
        <p:spPr>
          <a:xfrm>
            <a:off x="755576" y="692696"/>
            <a:ext cx="8136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b="1" dirty="0" smtClean="0"/>
          </a:p>
          <a:p>
            <a:r>
              <a:rPr lang="sl-SI" sz="2400" b="1" dirty="0" smtClean="0">
                <a:solidFill>
                  <a:srgbClr val="002060"/>
                </a:solidFill>
              </a:rPr>
              <a:t>UČNI TIP: </a:t>
            </a:r>
            <a:r>
              <a:rPr lang="sl-SI" b="1" dirty="0" smtClean="0">
                <a:solidFill>
                  <a:srgbClr val="002060"/>
                </a:solidFill>
              </a:rPr>
              <a:t>NAJBOLJŠI NAČIN SPREJEMANJA INFORMACIJ</a:t>
            </a:r>
            <a:endParaRPr lang="sl-SI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002060"/>
                </a:solidFill>
                <a:latin typeface="+mn-lt"/>
              </a:rPr>
              <a:t>Aktivni odmori</a:t>
            </a:r>
            <a:endParaRPr lang="sl-SI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 sprehod po stopnicah</a:t>
            </a:r>
          </a:p>
          <a:p>
            <a:pPr>
              <a:buNone/>
            </a:pPr>
            <a:endParaRPr lang="sl-SI" dirty="0" smtClean="0"/>
          </a:p>
          <a:p>
            <a:r>
              <a:rPr lang="sl-SI" dirty="0" smtClean="0"/>
              <a:t>možganska telovadba: križno gibanje naprej in nazaj,simetrično risanje in pisanje,</a:t>
            </a:r>
          </a:p>
          <a:p>
            <a:pPr>
              <a:buNone/>
            </a:pPr>
            <a:r>
              <a:rPr lang="sl-SI" dirty="0" smtClean="0"/>
              <a:t>obračanje “kotaljenje” glave,</a:t>
            </a:r>
          </a:p>
          <a:p>
            <a:pPr>
              <a:buNone/>
            </a:pPr>
            <a:endParaRPr lang="sl-SI" dirty="0" smtClean="0"/>
          </a:p>
          <a:p>
            <a:r>
              <a:rPr lang="sl-SI" dirty="0" smtClean="0"/>
              <a:t> sprehod do kuhinje po kozarec vode…</a:t>
            </a:r>
          </a:p>
          <a:p>
            <a:endParaRPr lang="sl-SI" dirty="0" smtClean="0"/>
          </a:p>
        </p:txBody>
      </p:sp>
      <p:pic>
        <p:nvPicPr>
          <p:cNvPr id="15362" name="Picture 2" descr="http://www.zdravo.si/uploads/2/1/4/5/21459600/1095774_orig.jpg?3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869160"/>
            <a:ext cx="1838859" cy="1772816"/>
          </a:xfrm>
          <a:prstGeom prst="rect">
            <a:avLst/>
          </a:prstGeom>
          <a:noFill/>
        </p:spPr>
      </p:pic>
      <p:pic>
        <p:nvPicPr>
          <p:cNvPr id="17412" name="Picture 4" descr="http://www.mojaknjigarna.com/images/image.php?item_id=1980&amp;size=4&amp;main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32656"/>
            <a:ext cx="236951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259632" y="4437112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 </a:t>
            </a:r>
            <a:r>
              <a:rPr lang="sl-SI" sz="2800" b="1" dirty="0" smtClean="0"/>
              <a:t>HVALA ZA POZORNOST</a:t>
            </a:r>
            <a:endParaRPr lang="sl-SI" b="1" dirty="0"/>
          </a:p>
        </p:txBody>
      </p:sp>
      <p:pic>
        <p:nvPicPr>
          <p:cNvPr id="3" name="Picture 2" descr="http://developmentallearningcenter.org/wp-content/uploads/2011/09/preschool-children-playing-clip-art-i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467544" y="1052736"/>
            <a:ext cx="8172400" cy="1844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REZULTATI ANKETE (4. in 5. razred OŠ TO)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608512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>
                <a:solidFill>
                  <a:schemeClr val="accent6">
                    <a:lumMod val="75000"/>
                  </a:schemeClr>
                </a:solidFill>
              </a:rPr>
              <a:t> Kje delaš domačo nalogo?</a:t>
            </a:r>
          </a:p>
          <a:p>
            <a:pPr>
              <a:buNone/>
            </a:pPr>
            <a:r>
              <a:rPr lang="sl-SI" dirty="0" smtClean="0"/>
              <a:t>Doma v svoji sobi (55%), v šoli (OPB, 15%), pri babici in dedku,...</a:t>
            </a:r>
          </a:p>
          <a:p>
            <a:endParaRPr lang="sl-SI" dirty="0" smtClean="0"/>
          </a:p>
          <a:p>
            <a:r>
              <a:rPr lang="sl-SI" dirty="0" smtClean="0">
                <a:solidFill>
                  <a:schemeClr val="accent6">
                    <a:lumMod val="75000"/>
                  </a:schemeClr>
                </a:solidFill>
              </a:rPr>
              <a:t>Kdaj po navadi narediš domačo nalogo?</a:t>
            </a:r>
          </a:p>
          <a:p>
            <a:pPr>
              <a:buNone/>
            </a:pPr>
            <a:r>
              <a:rPr lang="sl-SI" dirty="0" smtClean="0"/>
              <a:t>Ko pridem iz šole (87%), ko pridejo starši iz službe (7%).</a:t>
            </a:r>
          </a:p>
          <a:p>
            <a:endParaRPr lang="sl-SI" dirty="0" smtClean="0"/>
          </a:p>
          <a:p>
            <a:r>
              <a:rPr lang="sl-SI" dirty="0" smtClean="0">
                <a:solidFill>
                  <a:schemeClr val="accent6">
                    <a:lumMod val="75000"/>
                  </a:schemeClr>
                </a:solidFill>
              </a:rPr>
              <a:t>Pomoč pri reševanju domače naloge:</a:t>
            </a:r>
          </a:p>
          <a:p>
            <a:pPr>
              <a:buNone/>
            </a:pPr>
            <a:r>
              <a:rPr lang="sl-SI" dirty="0" smtClean="0"/>
              <a:t>Domačo nalogo rešujem sam, starši ne spremljajo dela(71%), ob prisotnosti staršev (24%), občasna prisotnost (5%).</a:t>
            </a:r>
          </a:p>
          <a:p>
            <a:pPr>
              <a:buNone/>
            </a:pPr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5261216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>
                <a:solidFill>
                  <a:schemeClr val="accent6">
                    <a:lumMod val="75000"/>
                  </a:schemeClr>
                </a:solidFill>
              </a:rPr>
              <a:t>Ali znaš predvideti, koliko časa boš porabil za učenje določenega predmeta?</a:t>
            </a:r>
          </a:p>
          <a:p>
            <a:pPr>
              <a:buNone/>
            </a:pPr>
            <a:r>
              <a:rPr lang="sl-SI" dirty="0" smtClean="0"/>
              <a:t>DA (61%)				NE (39%)</a:t>
            </a:r>
          </a:p>
          <a:p>
            <a:endParaRPr lang="sl-SI" dirty="0" smtClean="0"/>
          </a:p>
          <a:p>
            <a:r>
              <a:rPr lang="sl-SI" dirty="0" smtClean="0">
                <a:solidFill>
                  <a:schemeClr val="accent6">
                    <a:lumMod val="75000"/>
                  </a:schemeClr>
                </a:solidFill>
              </a:rPr>
              <a:t>Ali se lahko zbereš pri učenju, kljub temu da so v istem prostoru drugi ljudje?</a:t>
            </a:r>
          </a:p>
          <a:p>
            <a:pPr>
              <a:buNone/>
            </a:pPr>
            <a:r>
              <a:rPr lang="sl-SI" dirty="0" smtClean="0"/>
              <a:t>DA (41%)				NE (59%)</a:t>
            </a:r>
          </a:p>
          <a:p>
            <a:endParaRPr lang="sl-SI" dirty="0" smtClean="0"/>
          </a:p>
          <a:p>
            <a:r>
              <a:rPr lang="sl-SI" dirty="0" smtClean="0">
                <a:solidFill>
                  <a:schemeClr val="accent6">
                    <a:lumMod val="75000"/>
                  </a:schemeClr>
                </a:solidFill>
              </a:rPr>
              <a:t>Ali skrbiš za preglednost svojih zapiskov?</a:t>
            </a:r>
          </a:p>
          <a:p>
            <a:pPr>
              <a:buNone/>
            </a:pPr>
            <a:r>
              <a:rPr lang="sl-SI" dirty="0" smtClean="0"/>
              <a:t>DA( 87%)				NE(13%)</a:t>
            </a:r>
          </a:p>
          <a:p>
            <a:pPr>
              <a:buNone/>
            </a:pPr>
            <a:endParaRPr lang="sl-SI" dirty="0" smtClean="0"/>
          </a:p>
          <a:p>
            <a:r>
              <a:rPr lang="sl-SI" dirty="0" smtClean="0">
                <a:solidFill>
                  <a:schemeClr val="accent6">
                    <a:lumMod val="75000"/>
                  </a:schemeClr>
                </a:solidFill>
              </a:rPr>
              <a:t>Ali moraš kdaj prekiniti učenje, ker nimaš pri roki vseh pripomočkov?</a:t>
            </a:r>
          </a:p>
          <a:p>
            <a:pPr>
              <a:buNone/>
            </a:pPr>
            <a:r>
              <a:rPr lang="sl-SI" dirty="0" smtClean="0"/>
              <a:t>DA(45%)				NE (55%)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 IN LITERATURA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3251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sl-SI" sz="1800" dirty="0" smtClean="0"/>
          </a:p>
          <a:p>
            <a:pPr>
              <a:buNone/>
            </a:pPr>
            <a:endParaRPr lang="sl-SI" sz="1800" dirty="0" smtClean="0"/>
          </a:p>
          <a:p>
            <a:r>
              <a:rPr lang="sl-SI" sz="1800" dirty="0" err="1" smtClean="0"/>
              <a:t>Dennison</a:t>
            </a:r>
            <a:r>
              <a:rPr lang="sl-SI" sz="1800" dirty="0" smtClean="0"/>
              <a:t>, P., </a:t>
            </a:r>
            <a:r>
              <a:rPr lang="sl-SI" sz="1800" dirty="0" err="1" smtClean="0"/>
              <a:t>Dennison</a:t>
            </a:r>
            <a:r>
              <a:rPr lang="sl-SI" sz="1800" dirty="0" smtClean="0"/>
              <a:t>, G. (2007). </a:t>
            </a:r>
            <a:r>
              <a:rPr lang="sl-SI" sz="1800" b="1" dirty="0" smtClean="0"/>
              <a:t>Telovadba za možgane: 26 vaj za boljši učni uspeh. </a:t>
            </a:r>
            <a:r>
              <a:rPr lang="sl-SI" sz="1800" dirty="0" smtClean="0"/>
              <a:t>Ljubljana: </a:t>
            </a:r>
            <a:r>
              <a:rPr lang="sl-SI" sz="1800" dirty="0" err="1" smtClean="0"/>
              <a:t>Rokuss</a:t>
            </a:r>
            <a:r>
              <a:rPr lang="sl-SI" sz="1800" dirty="0" smtClean="0"/>
              <a:t> </a:t>
            </a:r>
            <a:r>
              <a:rPr lang="sl-SI" sz="1800" dirty="0" err="1" smtClean="0"/>
              <a:t>Klett</a:t>
            </a:r>
            <a:endParaRPr lang="sl-SI" sz="1800" dirty="0" smtClean="0"/>
          </a:p>
          <a:p>
            <a:endParaRPr lang="sl-SI" sz="1800" dirty="0" smtClean="0"/>
          </a:p>
          <a:p>
            <a:r>
              <a:rPr lang="sl-SI" sz="1800" dirty="0" smtClean="0"/>
              <a:t>Juhant, M., Levc, S. (2011).</a:t>
            </a:r>
            <a:r>
              <a:rPr lang="sl-SI" sz="1800" b="1" dirty="0" smtClean="0"/>
              <a:t>Varuh otrokovih dolžnosti ali nehajte se ukvarjati z otrokovimi pravicami. </a:t>
            </a:r>
            <a:r>
              <a:rPr lang="sl-SI" sz="1800" dirty="0" smtClean="0"/>
              <a:t>Ljubljana: Mavčiče: Čmrlj, komuniciranje in ustvarjalnost</a:t>
            </a:r>
          </a:p>
          <a:p>
            <a:endParaRPr lang="sl-SI" sz="1800" dirty="0" smtClean="0"/>
          </a:p>
          <a:p>
            <a:r>
              <a:rPr lang="sl-SI" sz="1800" dirty="0" smtClean="0"/>
              <a:t>Keller, G., Binder, A., </a:t>
            </a:r>
            <a:r>
              <a:rPr lang="sl-SI" sz="1800" dirty="0" err="1" smtClean="0"/>
              <a:t>Thiel</a:t>
            </a:r>
            <a:r>
              <a:rPr lang="sl-SI" sz="1800" dirty="0" smtClean="0"/>
              <a:t> R. (1999). </a:t>
            </a:r>
            <a:r>
              <a:rPr lang="sl-SI" sz="1800" b="1" dirty="0" smtClean="0"/>
              <a:t>Boljša motivacija-uspešnejše učenje.  </a:t>
            </a:r>
            <a:r>
              <a:rPr lang="sl-SI" sz="1800" dirty="0" smtClean="0"/>
              <a:t>Ljubljana: Center za </a:t>
            </a:r>
            <a:r>
              <a:rPr lang="sl-SI" sz="1800" dirty="0" err="1" smtClean="0"/>
              <a:t>psihodiagnostična</a:t>
            </a:r>
            <a:r>
              <a:rPr lang="sl-SI" sz="1800" dirty="0" smtClean="0"/>
              <a:t> </a:t>
            </a:r>
            <a:r>
              <a:rPr lang="sl-SI" sz="1800" dirty="0" err="1" smtClean="0"/>
              <a:t>sredsta</a:t>
            </a:r>
            <a:r>
              <a:rPr lang="sl-SI" sz="1800" dirty="0" smtClean="0"/>
              <a:t>, d.o.o.</a:t>
            </a:r>
          </a:p>
          <a:p>
            <a:endParaRPr lang="sl-SI" sz="1800" dirty="0" smtClean="0"/>
          </a:p>
          <a:p>
            <a:r>
              <a:rPr lang="sl-SI" sz="1800" dirty="0" smtClean="0"/>
              <a:t>Kolb, K., </a:t>
            </a:r>
            <a:r>
              <a:rPr lang="sl-SI" sz="1800" dirty="0" err="1" smtClean="0"/>
              <a:t>Miltner</a:t>
            </a:r>
            <a:r>
              <a:rPr lang="sl-SI" sz="1800" dirty="0" smtClean="0"/>
              <a:t>, F. (2005).</a:t>
            </a:r>
            <a:r>
              <a:rPr lang="sl-SI" sz="1800" b="1" dirty="0" smtClean="0"/>
              <a:t>Otroci se zlahka učijo. </a:t>
            </a:r>
            <a:r>
              <a:rPr lang="sl-SI" sz="1800" dirty="0" smtClean="0"/>
              <a:t>Ljubljana: Mladinska knjiga</a:t>
            </a:r>
          </a:p>
          <a:p>
            <a:endParaRPr lang="sl-SI" sz="1800" dirty="0" smtClean="0"/>
          </a:p>
          <a:p>
            <a:r>
              <a:rPr lang="sl-SI" sz="1800" dirty="0" err="1" smtClean="0"/>
              <a:t>Weimer</a:t>
            </a:r>
            <a:r>
              <a:rPr lang="sl-SI" sz="1800" dirty="0" smtClean="0"/>
              <a:t>, B., </a:t>
            </a:r>
            <a:r>
              <a:rPr lang="sl-SI" sz="1800" dirty="0" err="1" smtClean="0"/>
              <a:t>Hess</a:t>
            </a:r>
            <a:r>
              <a:rPr lang="sl-SI" sz="1800" dirty="0" smtClean="0"/>
              <a:t>, S., </a:t>
            </a:r>
            <a:r>
              <a:rPr lang="sl-SI" sz="1800" dirty="0" err="1" smtClean="0"/>
              <a:t>Brademann</a:t>
            </a:r>
            <a:r>
              <a:rPr lang="sl-SI" sz="1800" dirty="0" smtClean="0"/>
              <a:t>, M. (2002). </a:t>
            </a:r>
            <a:r>
              <a:rPr lang="sl-SI" sz="1800" b="1" dirty="0" smtClean="0"/>
              <a:t>Konec s slabimi ocenami. </a:t>
            </a:r>
            <a:r>
              <a:rPr lang="sl-SI" sz="1800" dirty="0" smtClean="0"/>
              <a:t>Radovljica: </a:t>
            </a:r>
            <a:r>
              <a:rPr lang="sl-SI" sz="1800" dirty="0" err="1" smtClean="0"/>
              <a:t>Didakta</a:t>
            </a:r>
            <a:endParaRPr lang="sl-SI" sz="1800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9938" name="Picture 2" descr="https://player.slideplayer.si/99/17211592/slides/slide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Rezultat iskanja slik za urnik učen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218445" cy="6163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2319" y="4149080"/>
            <a:ext cx="1767453" cy="2421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3768" y="3068959"/>
            <a:ext cx="6355432" cy="3006827"/>
          </a:xfrm>
        </p:spPr>
        <p:txBody>
          <a:bodyPr>
            <a:normAutofit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556792"/>
            <a:ext cx="7488832" cy="861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chemeClr val="bg1"/>
                </a:solidFill>
              </a:rPr>
              <a:t>Skrb za domače naloge in učenje je otrokova osebna odgovornost in dolžnost.</a:t>
            </a:r>
          </a:p>
          <a:p>
            <a:endParaRPr lang="sl-SI" sz="3200" dirty="0" smtClean="0"/>
          </a:p>
          <a:p>
            <a:endParaRPr lang="sl-SI" sz="3200" dirty="0" smtClean="0"/>
          </a:p>
          <a:p>
            <a:r>
              <a:rPr lang="sl-SI" sz="3200" dirty="0" smtClean="0"/>
              <a:t>Starši pri tem otroku pomagate.</a:t>
            </a:r>
          </a:p>
          <a:p>
            <a:endParaRPr lang="sl-SI" sz="3200" dirty="0" smtClean="0"/>
          </a:p>
          <a:p>
            <a:pPr>
              <a:buFont typeface="Arial" pitchFamily="34" charset="0"/>
              <a:buChar char="•"/>
            </a:pPr>
            <a:r>
              <a:rPr lang="sl-SI" sz="3200" dirty="0" smtClean="0"/>
              <a:t> </a:t>
            </a:r>
            <a:r>
              <a:rPr lang="sl-SI" sz="2800" dirty="0" smtClean="0"/>
              <a:t>pomoč, opora, vzor</a:t>
            </a:r>
          </a:p>
          <a:p>
            <a:endParaRPr lang="sl-SI" sz="2800" dirty="0" smtClean="0"/>
          </a:p>
          <a:p>
            <a:pPr>
              <a:buFont typeface="Arial" pitchFamily="34" charset="0"/>
              <a:buChar char="•"/>
            </a:pPr>
            <a:r>
              <a:rPr lang="sl-SI" sz="2800" dirty="0" smtClean="0"/>
              <a:t> želja po samostojnosti</a:t>
            </a:r>
          </a:p>
          <a:p>
            <a:endParaRPr lang="sl-SI" sz="3200" dirty="0" smtClean="0"/>
          </a:p>
          <a:p>
            <a:endParaRPr lang="sl-SI" sz="3200" dirty="0" smtClean="0"/>
          </a:p>
          <a:p>
            <a:endParaRPr lang="sl-SI" sz="3200" dirty="0" smtClean="0"/>
          </a:p>
          <a:p>
            <a:endParaRPr lang="sl-SI" sz="3200" b="1" dirty="0"/>
          </a:p>
          <a:p>
            <a:endParaRPr lang="sl-SI" sz="3200" dirty="0"/>
          </a:p>
          <a:p>
            <a:endParaRPr lang="sl-SI" sz="3200" dirty="0" smtClean="0"/>
          </a:p>
          <a:p>
            <a:endParaRPr lang="sl-SI" sz="3200" b="1" dirty="0"/>
          </a:p>
          <a:p>
            <a:endParaRPr lang="sl-SI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5876" y="4005064"/>
            <a:ext cx="1777107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697141"/>
            <a:ext cx="3810000" cy="3872458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423274" y="1875772"/>
            <a:ext cx="3796194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800" b="1" dirty="0" smtClean="0"/>
              <a:t>VLOGA    STARŠEV</a:t>
            </a:r>
            <a:endParaRPr lang="sl-SI" sz="2800" b="1" dirty="0"/>
          </a:p>
        </p:txBody>
      </p:sp>
      <p:sp>
        <p:nvSpPr>
          <p:cNvPr id="4" name="PoljeZBesedilom 3"/>
          <p:cNvSpPr txBox="1"/>
          <p:nvPr/>
        </p:nvSpPr>
        <p:spPr>
          <a:xfrm rot="306129">
            <a:off x="539552" y="958662"/>
            <a:ext cx="338437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POMOČ pri organizaciji dela.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 rot="21425656">
            <a:off x="4576480" y="988869"/>
            <a:ext cx="39604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Usmeriti k ISKANJU rešitev.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729290" y="4879301"/>
            <a:ext cx="640871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Pričakovati maksimalen TRUD in ne zgolj REZULTAT.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 rot="166678">
            <a:off x="4423969" y="4232673"/>
            <a:ext cx="374441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Biti seznanjen z dogajanjem v šoli.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 rot="21288543">
            <a:off x="323528" y="3033910"/>
            <a:ext cx="482453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Pozitiven odnos do znanja, šole in učiteljev.</a:t>
            </a:r>
            <a:endParaRPr lang="sl-SI" dirty="0"/>
          </a:p>
        </p:txBody>
      </p:sp>
      <p:sp>
        <p:nvSpPr>
          <p:cNvPr id="12" name="PoljeZBesedilom 11"/>
          <p:cNvSpPr txBox="1"/>
          <p:nvPr/>
        </p:nvSpPr>
        <p:spPr>
          <a:xfrm rot="21251625">
            <a:off x="3943647" y="5594072"/>
            <a:ext cx="33843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Zagotoviti ustrezne POGOJE.</a:t>
            </a:r>
            <a:endParaRPr lang="sl-SI" dirty="0"/>
          </a:p>
        </p:txBody>
      </p:sp>
    </p:spTree>
    <p:extLst>
      <p:ext uri="{BB962C8B-B14F-4D97-AF65-F5344CB8AC3E}">
        <p14:creationId xmlns="" xmlns:p14="http://schemas.microsoft.com/office/powerpoint/2010/main" val="233543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4581128"/>
            <a:ext cx="2633520" cy="21946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755576" y="836712"/>
            <a:ext cx="4032448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3200" dirty="0" smtClean="0"/>
              <a:t>VLOGA STARŠEV NI…</a:t>
            </a:r>
            <a:endParaRPr lang="sl-SI" sz="3200" dirty="0"/>
          </a:p>
        </p:txBody>
      </p:sp>
      <p:sp>
        <p:nvSpPr>
          <p:cNvPr id="4" name="PoljeZBesedilom 3"/>
          <p:cNvSpPr txBox="1"/>
          <p:nvPr/>
        </p:nvSpPr>
        <p:spPr>
          <a:xfrm rot="21448675">
            <a:off x="689148" y="4048533"/>
            <a:ext cx="525658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SEDETI ob otroku ob pisanju domače naloge. 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 rot="21225538">
            <a:off x="683568" y="2420888"/>
            <a:ext cx="67687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REŠEVANJE „PROBLEMOV“ namesto otroka (splet, knjižnica, miselni vzorci,…)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4088628" y="3087949"/>
            <a:ext cx="468052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MISELNOST „pisali smo“, za domačo nalogo „imamo“,…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2483768" y="4725144"/>
            <a:ext cx="39604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PREPUŠČANJE otroka samega sebi.</a:t>
            </a:r>
            <a:endParaRPr lang="sl-SI" dirty="0"/>
          </a:p>
        </p:txBody>
      </p:sp>
      <p:sp>
        <p:nvSpPr>
          <p:cNvPr id="8" name="TextBox 7"/>
          <p:cNvSpPr txBox="1"/>
          <p:nvPr/>
        </p:nvSpPr>
        <p:spPr>
          <a:xfrm rot="294284">
            <a:off x="467544" y="5445224"/>
            <a:ext cx="561662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PREGLEDOVANJE PRAVILNOSTI rešene domače naloge.</a:t>
            </a:r>
            <a:endParaRPr lang="sl-SI" dirty="0"/>
          </a:p>
        </p:txBody>
      </p:sp>
    </p:spTree>
    <p:extLst>
      <p:ext uri="{BB962C8B-B14F-4D97-AF65-F5344CB8AC3E}">
        <p14:creationId xmlns="" xmlns:p14="http://schemas.microsoft.com/office/powerpoint/2010/main" val="419730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509120"/>
            <a:ext cx="8280920" cy="23383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20688"/>
            <a:ext cx="8640960" cy="4680519"/>
          </a:xfrm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sl-SI" dirty="0" smtClean="0"/>
              <a:t>Dejavniki učenja vplivajo na proces in učinkovitost učenja.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sl-SI" dirty="0" smtClean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400" dirty="0" smtClean="0">
                <a:solidFill>
                  <a:schemeClr val="tx2"/>
                </a:solidFill>
              </a:rPr>
              <a:t>fizični</a:t>
            </a:r>
            <a:r>
              <a:rPr lang="sl-SI" sz="2400" dirty="0" smtClean="0"/>
              <a:t> (zdravje, počutje,...)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sl-SI" sz="2400" dirty="0" smtClean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400" dirty="0" smtClean="0">
                <a:solidFill>
                  <a:schemeClr val="tx2"/>
                </a:solidFill>
              </a:rPr>
              <a:t>socialni</a:t>
            </a:r>
            <a:r>
              <a:rPr lang="sl-SI" sz="2400" dirty="0" smtClean="0"/>
              <a:t> ( družina, šolsko okolje,...)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sl-SI" sz="2400" dirty="0" smtClean="0"/>
              <a:t>                                 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400" dirty="0" smtClean="0">
                <a:solidFill>
                  <a:schemeClr val="tx2"/>
                </a:solidFill>
              </a:rPr>
              <a:t>psihološki </a:t>
            </a:r>
            <a:r>
              <a:rPr lang="sl-SI" sz="2400" dirty="0" smtClean="0"/>
              <a:t>(osebnostne lastnosti, umske sposobnosti,...)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sl-SI" sz="2400" dirty="0" smtClean="0"/>
          </a:p>
          <a:p>
            <a:pPr marL="274320" indent="-274320">
              <a:buFont typeface="Wingdings 2"/>
              <a:buChar char=""/>
              <a:defRPr/>
            </a:pPr>
            <a:r>
              <a:rPr lang="sl-SI" sz="2400" dirty="0" smtClean="0">
                <a:solidFill>
                  <a:schemeClr val="tx2"/>
                </a:solidFill>
              </a:rPr>
              <a:t>fizikalni </a:t>
            </a:r>
            <a:r>
              <a:rPr lang="sl-SI" sz="2400" dirty="0" smtClean="0"/>
              <a:t>(osvetljenost, hrup, temperatura,...)</a:t>
            </a:r>
          </a:p>
          <a:p>
            <a:pPr marL="274320" indent="-274320">
              <a:buFont typeface="Wingdings 2"/>
              <a:buChar char=""/>
              <a:defRPr/>
            </a:pPr>
            <a:endParaRPr lang="sl-SI" sz="2400" dirty="0" smtClean="0"/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sl-SI" sz="2000" dirty="0" smtClean="0"/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sl-SI" dirty="0" smtClean="0"/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692696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POGLEJTE SPODNJE BESEDE IN POSKUSITE IZGOVORITI S KAKŠNO BARVO SO ZAPISANE</a:t>
            </a:r>
            <a:endParaRPr lang="sl-SI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1340768"/>
            <a:ext cx="69127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 smtClean="0">
                <a:solidFill>
                  <a:srgbClr val="00B050"/>
                </a:solidFill>
              </a:rPr>
              <a:t>RUMENA </a:t>
            </a:r>
            <a:r>
              <a:rPr lang="sl-SI" sz="2400" dirty="0" smtClean="0">
                <a:solidFill>
                  <a:srgbClr val="00B050"/>
                </a:solidFill>
              </a:rPr>
              <a:t>   </a:t>
            </a:r>
            <a:r>
              <a:rPr lang="sl-SI" sz="2400" dirty="0" smtClean="0">
                <a:solidFill>
                  <a:schemeClr val="accent3">
                    <a:lumMod val="50000"/>
                  </a:schemeClr>
                </a:solidFill>
              </a:rPr>
              <a:t>		</a:t>
            </a:r>
            <a:r>
              <a:rPr lang="sl-SI" sz="2400" b="1" dirty="0" smtClean="0">
                <a:solidFill>
                  <a:srgbClr val="FF0000"/>
                </a:solidFill>
              </a:rPr>
              <a:t>MODRA  </a:t>
            </a:r>
            <a:r>
              <a:rPr lang="sl-SI" sz="2400" dirty="0" smtClean="0">
                <a:solidFill>
                  <a:schemeClr val="accent3">
                    <a:lumMod val="50000"/>
                  </a:schemeClr>
                </a:solidFill>
              </a:rPr>
              <a:t>	 </a:t>
            </a:r>
            <a:r>
              <a:rPr lang="sl-SI" sz="2400" b="1" dirty="0" smtClean="0">
                <a:solidFill>
                  <a:schemeClr val="tx2"/>
                </a:solidFill>
              </a:rPr>
              <a:t>ORANŽNA</a:t>
            </a:r>
          </a:p>
          <a:p>
            <a:pPr algn="ctr"/>
            <a:endParaRPr lang="sl-SI" sz="2400" b="1" dirty="0" smtClean="0">
              <a:solidFill>
                <a:schemeClr val="tx2"/>
              </a:solidFill>
            </a:endParaRPr>
          </a:p>
          <a:p>
            <a:pPr algn="ctr"/>
            <a:r>
              <a:rPr lang="sl-SI" sz="2400" b="1" dirty="0" smtClean="0">
                <a:solidFill>
                  <a:srgbClr val="FFFF00"/>
                </a:solidFill>
              </a:rPr>
              <a:t>ČRNA   	</a:t>
            </a:r>
            <a:r>
              <a:rPr lang="sl-SI" sz="2400" b="1" dirty="0" smtClean="0"/>
              <a:t>RDEČA</a:t>
            </a:r>
          </a:p>
          <a:p>
            <a:pPr algn="ctr"/>
            <a:r>
              <a:rPr lang="sl-SI" sz="2400" b="1" dirty="0" smtClean="0">
                <a:solidFill>
                  <a:schemeClr val="tx2"/>
                </a:solidFill>
              </a:rPr>
              <a:t>                                                                    </a:t>
            </a:r>
            <a:r>
              <a:rPr lang="sl-SI" sz="2400" b="1" dirty="0" smtClean="0">
                <a:solidFill>
                  <a:srgbClr val="FFFF00"/>
                </a:solidFill>
              </a:rPr>
              <a:t>ZELENA</a:t>
            </a:r>
          </a:p>
          <a:p>
            <a:pPr algn="ctr"/>
            <a:endParaRPr lang="sl-SI" sz="2400" b="1" dirty="0" smtClean="0"/>
          </a:p>
          <a:p>
            <a:pPr algn="ctr"/>
            <a:r>
              <a:rPr lang="sl-SI" sz="2400" b="1" dirty="0" smtClean="0">
                <a:solidFill>
                  <a:srgbClr val="FF0000"/>
                </a:solidFill>
              </a:rPr>
              <a:t>VIJOLIČNA</a:t>
            </a:r>
            <a:r>
              <a:rPr lang="sl-SI" sz="2400" dirty="0" smtClean="0">
                <a:solidFill>
                  <a:schemeClr val="accent3">
                    <a:lumMod val="50000"/>
                  </a:schemeClr>
                </a:solidFill>
              </a:rPr>
              <a:t>		</a:t>
            </a:r>
            <a:r>
              <a:rPr lang="sl-SI" sz="2400" b="1" dirty="0" smtClean="0">
                <a:solidFill>
                  <a:schemeClr val="tx2"/>
                </a:solidFill>
              </a:rPr>
              <a:t>RUMENA</a:t>
            </a:r>
            <a:r>
              <a:rPr lang="sl-SI" sz="2400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</a:p>
          <a:p>
            <a:pPr algn="ctr"/>
            <a:r>
              <a:rPr lang="sl-SI" sz="2400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sl-SI" sz="2400" b="1" dirty="0" smtClean="0">
                <a:solidFill>
                  <a:srgbClr val="00B050"/>
                </a:solidFill>
              </a:rPr>
              <a:t>RDEČA</a:t>
            </a:r>
          </a:p>
          <a:p>
            <a:pPr algn="ctr"/>
            <a:endParaRPr lang="sl-SI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sl-SI" sz="2400" b="1" dirty="0" smtClean="0"/>
              <a:t>ORANŽNA</a:t>
            </a:r>
            <a:r>
              <a:rPr lang="sl-SI" sz="2400" dirty="0" smtClean="0">
                <a:solidFill>
                  <a:schemeClr val="accent3">
                    <a:lumMod val="50000"/>
                  </a:schemeClr>
                </a:solidFill>
              </a:rPr>
              <a:t>		        		</a:t>
            </a:r>
            <a:r>
              <a:rPr lang="sl-SI" sz="2400" b="1" dirty="0" smtClean="0">
                <a:solidFill>
                  <a:srgbClr val="FF0000"/>
                </a:solidFill>
              </a:rPr>
              <a:t>ZELENA	</a:t>
            </a:r>
            <a:endParaRPr lang="sl-SI" sz="2400" b="1" dirty="0" smtClean="0"/>
          </a:p>
        </p:txBody>
      </p:sp>
      <p:pic>
        <p:nvPicPr>
          <p:cNvPr id="5" name="Picture 2" descr="https://knoji.com/images/user/crosscraw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5013176"/>
            <a:ext cx="954842" cy="1692458"/>
          </a:xfrm>
          <a:prstGeom prst="rect">
            <a:avLst/>
          </a:prstGeom>
          <a:noFill/>
        </p:spPr>
      </p:pic>
      <p:pic>
        <p:nvPicPr>
          <p:cNvPr id="8" name="Picture 4" descr="https://s-media-cache-ak0.pinimg.com/236x/7a/a5/39/7aa539af3c9cefc0d0e23089823f2b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229200"/>
            <a:ext cx="1333000" cy="1268760"/>
          </a:xfrm>
          <a:prstGeom prst="rect">
            <a:avLst/>
          </a:prstGeom>
          <a:noFill/>
        </p:spPr>
      </p:pic>
      <p:pic>
        <p:nvPicPr>
          <p:cNvPr id="9" name="Picture 6" descr="http://www.puracordonnier.com.ar/img/boydoubledood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013176"/>
            <a:ext cx="1266512" cy="1604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ezultat iskanja slik za pupil drinking wate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600" y="620688"/>
            <a:ext cx="3600400" cy="3600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002060"/>
                </a:solidFill>
                <a:latin typeface="+mn-lt"/>
              </a:rPr>
              <a:t>Pogoji za učinkovito delo</a:t>
            </a:r>
            <a:endParaRPr lang="sl-SI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16832"/>
            <a:ext cx="8229600" cy="460851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sl-SI" sz="3200" dirty="0" smtClean="0"/>
              <a:t>zadosti spanja,</a:t>
            </a:r>
          </a:p>
          <a:p>
            <a:pPr>
              <a:lnSpc>
                <a:spcPct val="120000"/>
              </a:lnSpc>
            </a:pPr>
            <a:endParaRPr lang="sl-SI" sz="3200" dirty="0" smtClean="0"/>
          </a:p>
          <a:p>
            <a:pPr>
              <a:lnSpc>
                <a:spcPct val="120000"/>
              </a:lnSpc>
            </a:pPr>
            <a:r>
              <a:rPr lang="sl-SI" sz="3200" dirty="0" smtClean="0"/>
              <a:t>vsako jutro zajtrk, zdrava in redna prehrana,</a:t>
            </a:r>
          </a:p>
          <a:p>
            <a:pPr>
              <a:lnSpc>
                <a:spcPct val="120000"/>
              </a:lnSpc>
            </a:pPr>
            <a:endParaRPr lang="sl-SI" sz="3200" dirty="0" smtClean="0"/>
          </a:p>
          <a:p>
            <a:pPr>
              <a:lnSpc>
                <a:spcPct val="120000"/>
              </a:lnSpc>
            </a:pPr>
            <a:r>
              <a:rPr lang="sl-SI" sz="3200" dirty="0" smtClean="0"/>
              <a:t> dovolj tekočine,</a:t>
            </a:r>
          </a:p>
          <a:p>
            <a:pPr>
              <a:lnSpc>
                <a:spcPct val="120000"/>
              </a:lnSpc>
            </a:pPr>
            <a:endParaRPr lang="sl-SI" sz="3200" dirty="0" smtClean="0"/>
          </a:p>
          <a:p>
            <a:pPr>
              <a:lnSpc>
                <a:spcPct val="120000"/>
              </a:lnSpc>
            </a:pPr>
            <a:r>
              <a:rPr lang="sl-SI" sz="3200" dirty="0" smtClean="0"/>
              <a:t>v</a:t>
            </a:r>
            <a:r>
              <a:rPr lang="nl-NL" sz="3200" dirty="0" smtClean="0"/>
              <a:t>sak dan gibanje na svežem zraku</a:t>
            </a:r>
            <a:r>
              <a:rPr lang="sl-SI" sz="3200" dirty="0" smtClean="0"/>
              <a:t>,</a:t>
            </a:r>
          </a:p>
          <a:p>
            <a:pPr>
              <a:lnSpc>
                <a:spcPct val="120000"/>
              </a:lnSpc>
            </a:pPr>
            <a:endParaRPr lang="nl-NL" sz="3200" dirty="0" smtClean="0"/>
          </a:p>
          <a:p>
            <a:pPr>
              <a:lnSpc>
                <a:spcPct val="120000"/>
              </a:lnSpc>
            </a:pPr>
            <a:r>
              <a:rPr lang="sl-SI" sz="3200" dirty="0" smtClean="0"/>
              <a:t>zmerno gledanje televizije, uporaba računalnika, telefona</a:t>
            </a:r>
          </a:p>
          <a:p>
            <a:pPr>
              <a:lnSpc>
                <a:spcPct val="120000"/>
              </a:lnSpc>
            </a:pPr>
            <a:endParaRPr lang="sl-SI" sz="3200" dirty="0" smtClean="0"/>
          </a:p>
          <a:p>
            <a:pPr>
              <a:lnSpc>
                <a:spcPct val="120000"/>
              </a:lnSpc>
            </a:pPr>
            <a:r>
              <a:rPr lang="sl-SI" sz="3200" dirty="0" smtClean="0"/>
              <a:t>znanje naj bo vrednota,</a:t>
            </a:r>
          </a:p>
          <a:p>
            <a:pPr>
              <a:lnSpc>
                <a:spcPct val="120000"/>
              </a:lnSpc>
              <a:buNone/>
            </a:pPr>
            <a:endParaRPr lang="sl-SI" sz="3200" dirty="0" smtClean="0"/>
          </a:p>
          <a:p>
            <a:pPr>
              <a:lnSpc>
                <a:spcPct val="120000"/>
              </a:lnSpc>
            </a:pPr>
            <a:r>
              <a:rPr lang="sl-SI" sz="3200" dirty="0" smtClean="0"/>
              <a:t>kljub različnim dejavnostim je šola na prvem mestu.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zultat iskanja slik za samolepilni lističi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221088"/>
            <a:ext cx="1835696" cy="254394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136904" cy="936104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DOMAČA NALOGA SE ZAČNE ŽE V ŠOLI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379360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sl-SI" sz="2400" dirty="0" smtClean="0"/>
              <a:t> skrb za urejenost </a:t>
            </a:r>
            <a:r>
              <a:rPr lang="sl-SI" sz="2400" b="1" dirty="0" smtClean="0"/>
              <a:t>zapiskov,</a:t>
            </a:r>
          </a:p>
          <a:p>
            <a:pPr>
              <a:lnSpc>
                <a:spcPct val="150000"/>
              </a:lnSpc>
            </a:pPr>
            <a:r>
              <a:rPr lang="sl-SI" sz="2400" dirty="0" smtClean="0"/>
              <a:t>redno zapisovanje nalog v </a:t>
            </a:r>
            <a:r>
              <a:rPr lang="sl-SI" sz="2400" b="1" dirty="0" smtClean="0"/>
              <a:t>beležko,</a:t>
            </a:r>
          </a:p>
          <a:p>
            <a:pPr>
              <a:lnSpc>
                <a:spcPct val="150000"/>
              </a:lnSpc>
            </a:pPr>
            <a:r>
              <a:rPr lang="sl-SI" sz="2400" dirty="0" smtClean="0"/>
              <a:t>uporaba </a:t>
            </a:r>
            <a:r>
              <a:rPr lang="sl-SI" sz="2400" b="1" dirty="0" smtClean="0"/>
              <a:t>samolepilnih lističev</a:t>
            </a:r>
            <a:r>
              <a:rPr lang="sl-SI" sz="2400" dirty="0" smtClean="0"/>
              <a:t>, </a:t>
            </a:r>
            <a:r>
              <a:rPr lang="sl-SI" sz="2400" b="1" dirty="0" smtClean="0"/>
              <a:t>markerjev</a:t>
            </a:r>
            <a:r>
              <a:rPr lang="sl-SI" sz="2400" dirty="0" smtClean="0"/>
              <a:t>, obkroževanje strani,...</a:t>
            </a:r>
          </a:p>
          <a:p>
            <a:pPr>
              <a:lnSpc>
                <a:spcPct val="150000"/>
              </a:lnSpc>
            </a:pPr>
            <a:r>
              <a:rPr lang="sl-SI" sz="2400" dirty="0" smtClean="0"/>
              <a:t> sprotno razreševanje nejasnosti z učitelji</a:t>
            </a:r>
          </a:p>
          <a:p>
            <a:pPr>
              <a:lnSpc>
                <a:spcPct val="150000"/>
              </a:lnSpc>
            </a:pPr>
            <a:r>
              <a:rPr lang="sl-SI" sz="2400" dirty="0" smtClean="0"/>
              <a:t> urejene potrebščine tudi doma (</a:t>
            </a:r>
            <a:r>
              <a:rPr lang="sl-SI" sz="2400" b="1" dirty="0" smtClean="0"/>
              <a:t>predali</a:t>
            </a:r>
            <a:r>
              <a:rPr lang="sl-SI" sz="2400" dirty="0" smtClean="0"/>
              <a:t>, </a:t>
            </a:r>
            <a:r>
              <a:rPr lang="sl-SI" sz="2400" b="1" dirty="0" smtClean="0"/>
              <a:t>registratorji</a:t>
            </a:r>
            <a:r>
              <a:rPr lang="sl-SI" sz="2400" dirty="0" smtClean="0"/>
              <a:t>,...)</a:t>
            </a:r>
            <a:endParaRPr lang="sl-SI" sz="2400" dirty="0"/>
          </a:p>
        </p:txBody>
      </p:sp>
      <p:pic>
        <p:nvPicPr>
          <p:cNvPr id="17412" name="Picture 4" descr="Rezultat iskanja slik za samolepilni lističi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157192"/>
            <a:ext cx="2125450" cy="1390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Mestn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19287</TotalTime>
  <Words>971</Words>
  <Application>Microsoft Office PowerPoint</Application>
  <PresentationFormat>On-screen Show (4:3)</PresentationFormat>
  <Paragraphs>252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Urbano</vt:lpstr>
      <vt:lpstr>                                                                            DOMAČE NA(D)LOGE</vt:lpstr>
      <vt:lpstr>DOMAČA NALOGA: DA ali NE?</vt:lpstr>
      <vt:lpstr> </vt:lpstr>
      <vt:lpstr>Slide 4</vt:lpstr>
      <vt:lpstr>Slide 5</vt:lpstr>
      <vt:lpstr>Slide 6</vt:lpstr>
      <vt:lpstr>Slide 7</vt:lpstr>
      <vt:lpstr>Pogoji za učinkovito delo</vt:lpstr>
      <vt:lpstr>DOMAČA NALOGA SE ZAČNE ŽE V ŠOLI</vt:lpstr>
      <vt:lpstr>Slide 10</vt:lpstr>
      <vt:lpstr>TEST ZA STARŠE, UČITELJE, ODRASLE</vt:lpstr>
      <vt:lpstr>Učenje in domače naloge - KDAJ?</vt:lpstr>
      <vt:lpstr>Učenje in domače naloge –kako?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Aktivni odmori</vt:lpstr>
      <vt:lpstr>Slide 22</vt:lpstr>
      <vt:lpstr>REZULTATI ANKETE (4. in 5. razred OŠ TO)</vt:lpstr>
      <vt:lpstr>Slide 24</vt:lpstr>
      <vt:lpstr>VIRI IN LITERATURA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Učenje POT K ODGOVORNOSTI IN SAMOSTOJNOSTI</dc:title>
  <dc:creator>Kokalj</dc:creator>
  <cp:lastModifiedBy>Kokalj</cp:lastModifiedBy>
  <cp:revision>38</cp:revision>
  <dcterms:created xsi:type="dcterms:W3CDTF">2015-02-07T17:47:27Z</dcterms:created>
  <dcterms:modified xsi:type="dcterms:W3CDTF">2020-02-18T12:42:46Z</dcterms:modified>
</cp:coreProperties>
</file>